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407" r:id="rId2"/>
    <p:sldId id="462" r:id="rId3"/>
    <p:sldId id="472" r:id="rId4"/>
    <p:sldId id="480" r:id="rId5"/>
    <p:sldId id="481" r:id="rId6"/>
    <p:sldId id="482" r:id="rId7"/>
    <p:sldId id="483" r:id="rId8"/>
    <p:sldId id="484" r:id="rId9"/>
    <p:sldId id="486" r:id="rId10"/>
    <p:sldId id="485" r:id="rId11"/>
    <p:sldId id="488" r:id="rId12"/>
    <p:sldId id="489" r:id="rId13"/>
  </p:sldIdLst>
  <p:sldSz cx="9906000" cy="6858000" type="A4"/>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1253">
          <p15:clr>
            <a:srgbClr val="A4A3A4"/>
          </p15:clr>
        </p15:guide>
        <p15:guide id="3" orient="horz" pos="3884">
          <p15:clr>
            <a:srgbClr val="A4A3A4"/>
          </p15:clr>
        </p15:guide>
        <p15:guide id="4" orient="horz" pos="572">
          <p15:clr>
            <a:srgbClr val="A4A3A4"/>
          </p15:clr>
        </p15:guide>
        <p15:guide id="5" orient="horz" pos="981">
          <p15:clr>
            <a:srgbClr val="A4A3A4"/>
          </p15:clr>
        </p15:guide>
        <p15:guide id="6" pos="3120">
          <p15:clr>
            <a:srgbClr val="A4A3A4"/>
          </p15:clr>
        </p15:guide>
        <p15:guide id="7" pos="262">
          <p15:clr>
            <a:srgbClr val="A4A3A4"/>
          </p15:clr>
        </p15:guide>
        <p15:guide id="8" pos="59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3776"/>
    <a:srgbClr val="00B0F0"/>
    <a:srgbClr val="940E4B"/>
    <a:srgbClr val="8A0000"/>
    <a:srgbClr val="76809F"/>
    <a:srgbClr val="8064A2"/>
    <a:srgbClr val="D9D9D9"/>
    <a:srgbClr val="D9B0C6"/>
    <a:srgbClr val="E8318B"/>
    <a:srgbClr val="F183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03" autoAdjust="0"/>
    <p:restoredTop sz="87611" autoAdjust="0"/>
  </p:normalViewPr>
  <p:slideViewPr>
    <p:cSldViewPr showGuides="1">
      <p:cViewPr>
        <p:scale>
          <a:sx n="66" d="100"/>
          <a:sy n="66" d="100"/>
        </p:scale>
        <p:origin x="-3174" y="-1236"/>
      </p:cViewPr>
      <p:guideLst>
        <p:guide orient="horz" pos="2160"/>
        <p:guide orient="horz" pos="1253"/>
        <p:guide orient="horz" pos="3884"/>
        <p:guide orient="horz" pos="572"/>
        <p:guide orient="horz" pos="981"/>
        <p:guide pos="3120"/>
        <p:guide pos="262"/>
        <p:guide pos="5978"/>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D93F69F6-080F-964F-9653-AF2F743044E0}" type="datetimeFigureOut">
              <a:rPr lang="fr-FR" smtClean="0"/>
              <a:pPr/>
              <a:t>09/03/2015</a:t>
            </a:fld>
            <a:endParaRPr lang="fr-FR"/>
          </a:p>
        </p:txBody>
      </p:sp>
      <p:sp>
        <p:nvSpPr>
          <p:cNvPr id="4" name="Espace réservé du pied de page 3"/>
          <p:cNvSpPr>
            <a:spLocks noGrp="1"/>
          </p:cNvSpPr>
          <p:nvPr>
            <p:ph type="ftr" sz="quarter" idx="2"/>
          </p:nvPr>
        </p:nvSpPr>
        <p:spPr>
          <a:xfrm>
            <a:off x="1" y="9433107"/>
            <a:ext cx="2944283" cy="49657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645" y="9433107"/>
            <a:ext cx="2944283" cy="496570"/>
          </a:xfrm>
          <a:prstGeom prst="rect">
            <a:avLst/>
          </a:prstGeom>
        </p:spPr>
        <p:txBody>
          <a:bodyPr vert="horz" lIns="91440" tIns="45720" rIns="91440" bIns="45720" rtlCol="0" anchor="b"/>
          <a:lstStyle>
            <a:lvl1pPr algn="r">
              <a:defRPr sz="1200"/>
            </a:lvl1pPr>
          </a:lstStyle>
          <a:p>
            <a:fld id="{FAAFB0D8-F077-2241-AD28-5BEDE32DE74B}" type="slidenum">
              <a:rPr lang="fr-FR" smtClean="0"/>
              <a:pPr/>
              <a:t>‹N°›</a:t>
            </a:fld>
            <a:endParaRPr lang="fr-FR"/>
          </a:p>
        </p:txBody>
      </p:sp>
    </p:spTree>
    <p:extLst>
      <p:ext uri="{BB962C8B-B14F-4D97-AF65-F5344CB8AC3E}">
        <p14:creationId xmlns:p14="http://schemas.microsoft.com/office/powerpoint/2010/main" val="19301639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80DE152C-99A0-45D2-89FB-7B455430BDC0}" type="datetimeFigureOut">
              <a:rPr lang="fr-FR" smtClean="0"/>
              <a:pPr/>
              <a:t>09/03/2015</a:t>
            </a:fld>
            <a:endParaRPr lang="fr-FR"/>
          </a:p>
        </p:txBody>
      </p:sp>
      <p:sp>
        <p:nvSpPr>
          <p:cNvPr id="4" name="Espace réservé de l'image des diapositives 3"/>
          <p:cNvSpPr>
            <a:spLocks noGrp="1" noRot="1" noChangeAspect="1"/>
          </p:cNvSpPr>
          <p:nvPr>
            <p:ph type="sldImg" idx="2"/>
          </p:nvPr>
        </p:nvSpPr>
        <p:spPr>
          <a:xfrm>
            <a:off x="708025" y="744538"/>
            <a:ext cx="5378450"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7416"/>
            <a:ext cx="5435600" cy="446913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33107"/>
            <a:ext cx="2944283" cy="49657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8645" y="9433107"/>
            <a:ext cx="2944283" cy="496570"/>
          </a:xfrm>
          <a:prstGeom prst="rect">
            <a:avLst/>
          </a:prstGeom>
        </p:spPr>
        <p:txBody>
          <a:bodyPr vert="horz" lIns="91440" tIns="45720" rIns="91440" bIns="45720" rtlCol="0" anchor="b"/>
          <a:lstStyle>
            <a:lvl1pPr algn="r">
              <a:defRPr sz="1200"/>
            </a:lvl1pPr>
          </a:lstStyle>
          <a:p>
            <a:fld id="{39291AD2-8BE6-4893-AF94-6DB0F9587443}" type="slidenum">
              <a:rPr lang="fr-FR" smtClean="0"/>
              <a:pPr/>
              <a:t>‹N°›</a:t>
            </a:fld>
            <a:endParaRPr lang="fr-FR"/>
          </a:p>
        </p:txBody>
      </p:sp>
    </p:spTree>
    <p:extLst>
      <p:ext uri="{BB962C8B-B14F-4D97-AF65-F5344CB8AC3E}">
        <p14:creationId xmlns:p14="http://schemas.microsoft.com/office/powerpoint/2010/main" val="39779826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9291AD2-8BE6-4893-AF94-6DB0F9587443}" type="slidenum">
              <a:rPr lang="fr-FR" smtClean="0"/>
              <a:pPr/>
              <a:t>2</a:t>
            </a:fld>
            <a:endParaRPr lang="fr-FR"/>
          </a:p>
        </p:txBody>
      </p:sp>
    </p:spTree>
    <p:extLst>
      <p:ext uri="{BB962C8B-B14F-4D97-AF65-F5344CB8AC3E}">
        <p14:creationId xmlns:p14="http://schemas.microsoft.com/office/powerpoint/2010/main" val="1229275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3297237" y="2924944"/>
            <a:ext cx="6192837" cy="792088"/>
          </a:xfrm>
        </p:spPr>
        <p:txBody>
          <a:bodyPr lIns="0" rIns="0" anchor="b">
            <a:noAutofit/>
          </a:bodyPr>
          <a:lstStyle>
            <a:lvl1pPr algn="l">
              <a:spcBef>
                <a:spcPts val="0"/>
              </a:spcBef>
              <a:defRPr sz="3200" b="1" cap="none" baseline="0">
                <a:solidFill>
                  <a:schemeClr val="accent5"/>
                </a:solidFill>
              </a:defRPr>
            </a:lvl1pPr>
          </a:lstStyle>
          <a:p>
            <a:r>
              <a:rPr lang="fr-FR" smtClean="0"/>
              <a:t>Modifiez le style du titre</a:t>
            </a:r>
            <a:endParaRPr lang="fr-FR" dirty="0"/>
          </a:p>
        </p:txBody>
      </p:sp>
      <p:sp>
        <p:nvSpPr>
          <p:cNvPr id="3" name="Sous-titre 2"/>
          <p:cNvSpPr>
            <a:spLocks noGrp="1"/>
          </p:cNvSpPr>
          <p:nvPr>
            <p:ph type="subTitle" idx="1"/>
          </p:nvPr>
        </p:nvSpPr>
        <p:spPr>
          <a:xfrm>
            <a:off x="3297237" y="3933056"/>
            <a:ext cx="6192837" cy="1368152"/>
          </a:xfrm>
        </p:spPr>
        <p:txBody>
          <a:bodyPr lIns="0">
            <a:noAutofit/>
          </a:bodyPr>
          <a:lstStyle>
            <a:lvl1pPr marL="0" indent="0" algn="l">
              <a:spcBef>
                <a:spcPts val="0"/>
              </a:spcBef>
              <a:buNone/>
              <a:defRPr sz="16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
        <p:nvSpPr>
          <p:cNvPr id="5" name="Espace réservé pour une image  4"/>
          <p:cNvSpPr>
            <a:spLocks noGrp="1"/>
          </p:cNvSpPr>
          <p:nvPr>
            <p:ph type="pic" sz="quarter" idx="10" hasCustomPrompt="1"/>
          </p:nvPr>
        </p:nvSpPr>
        <p:spPr>
          <a:xfrm>
            <a:off x="6609184" y="5445114"/>
            <a:ext cx="863896" cy="1080230"/>
          </a:xfrm>
          <a:noFill/>
        </p:spPr>
        <p:txBody>
          <a:bodyPr wrap="none" anchor="t" anchorCtr="0">
            <a:normAutofit/>
          </a:bodyPr>
          <a:lstStyle>
            <a:lvl1pPr algn="ctr">
              <a:defRPr>
                <a:solidFill>
                  <a:schemeClr val="tx1"/>
                </a:solidFill>
              </a:defRPr>
            </a:lvl1pPr>
          </a:lstStyle>
          <a:p>
            <a:r>
              <a:rPr lang="fr-FR" dirty="0" smtClean="0"/>
              <a:t>Logo client</a:t>
            </a:r>
            <a:endParaRPr lang="fr-FR" dirty="0"/>
          </a:p>
        </p:txBody>
      </p:sp>
      <p:sp>
        <p:nvSpPr>
          <p:cNvPr id="6" name="Espace réservé du texte 5"/>
          <p:cNvSpPr>
            <a:spLocks noGrp="1"/>
          </p:cNvSpPr>
          <p:nvPr>
            <p:ph type="body" sz="quarter" idx="11"/>
          </p:nvPr>
        </p:nvSpPr>
        <p:spPr>
          <a:xfrm>
            <a:off x="7545287" y="5445304"/>
            <a:ext cx="1944787" cy="1078805"/>
          </a:xfrm>
          <a:prstGeom prst="roundRect">
            <a:avLst>
              <a:gd name="adj" fmla="val 12532"/>
            </a:avLst>
          </a:prstGeom>
          <a:solidFill>
            <a:schemeClr val="bg1">
              <a:lumMod val="95000"/>
            </a:schemeClr>
          </a:solidFill>
          <a:ln>
            <a:noFill/>
          </a:ln>
        </p:spPr>
        <p:txBody>
          <a:bodyPr anchor="ctr"/>
          <a:lstStyle>
            <a:lvl1pPr marL="0" algn="l">
              <a:spcBef>
                <a:spcPts val="0"/>
              </a:spcBef>
              <a:spcAft>
                <a:spcPts val="300"/>
              </a:spcAft>
              <a:buFontTx/>
              <a:buNone/>
              <a:defRPr sz="1200" b="0" cap="small" baseline="0">
                <a:solidFill>
                  <a:schemeClr val="accent5"/>
                </a:solidFill>
              </a:defRPr>
            </a:lvl1pPr>
            <a:lvl2pPr marL="0" algn="l">
              <a:spcBef>
                <a:spcPts val="0"/>
              </a:spcBef>
              <a:spcAft>
                <a:spcPts val="0"/>
              </a:spcAft>
              <a:buFontTx/>
              <a:buNone/>
              <a:defRPr sz="900" b="0">
                <a:solidFill>
                  <a:schemeClr val="tx2"/>
                </a:solidFill>
              </a:defRPr>
            </a:lvl2pPr>
            <a:lvl3pPr marL="0" indent="0" algn="l">
              <a:spcBef>
                <a:spcPts val="0"/>
              </a:spcBef>
              <a:spcAft>
                <a:spcPts val="0"/>
              </a:spcAft>
              <a:buFontTx/>
              <a:buNone/>
              <a:defRPr sz="1000" b="0">
                <a:solidFill>
                  <a:schemeClr val="tx1"/>
                </a:solidFill>
              </a:defRPr>
            </a:lvl3pPr>
            <a:lvl4pPr marL="0" indent="0" algn="l">
              <a:spcBef>
                <a:spcPts val="0"/>
              </a:spcBef>
              <a:spcAft>
                <a:spcPts val="0"/>
              </a:spcAft>
              <a:buFontTx/>
              <a:buNone/>
              <a:defRPr sz="1000" b="0">
                <a:solidFill>
                  <a:schemeClr val="tx1"/>
                </a:solidFill>
              </a:defRPr>
            </a:lvl4pPr>
            <a:lvl5pPr marL="0" indent="0" algn="l">
              <a:spcBef>
                <a:spcPts val="0"/>
              </a:spcBef>
              <a:spcAft>
                <a:spcPts val="0"/>
              </a:spcAft>
              <a:buFontTx/>
              <a:buNone/>
              <a:defRPr sz="1000" b="0">
                <a:solidFill>
                  <a:schemeClr val="tx1"/>
                </a:solidFill>
              </a:defRPr>
            </a:lvl5pPr>
          </a:lstStyle>
          <a:p>
            <a:pPr lvl="0"/>
            <a:r>
              <a:rPr lang="fr-FR" smtClean="0"/>
              <a:t>Modifiez les styles du texte du masque</a:t>
            </a:r>
          </a:p>
          <a:p>
            <a:pPr lvl="1"/>
            <a:r>
              <a:rPr lang="fr-FR" smtClean="0"/>
              <a:t>Deuxième niveau</a:t>
            </a:r>
          </a:p>
        </p:txBody>
      </p:sp>
    </p:spTree>
    <p:extLst>
      <p:ext uri="{BB962C8B-B14F-4D97-AF65-F5344CB8AC3E}">
        <p14:creationId xmlns:p14="http://schemas.microsoft.com/office/powerpoint/2010/main" val="2332350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smtClean="0"/>
              <a:t>FNAM &gt; Etude sur les métiers à forts enjeux du transport aérien &gt; La mission SGS &gt; Point  d'étape au 22 octobre 2014</a:t>
            </a:r>
            <a:endParaRPr lang="fr-FR" dirty="0"/>
          </a:p>
        </p:txBody>
      </p:sp>
    </p:spTree>
    <p:extLst>
      <p:ext uri="{BB962C8B-B14F-4D97-AF65-F5344CB8AC3E}">
        <p14:creationId xmlns:p14="http://schemas.microsoft.com/office/powerpoint/2010/main" val="30563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Page blanch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88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2" name="Titre 1"/>
          <p:cNvSpPr>
            <a:spLocks noGrp="1"/>
          </p:cNvSpPr>
          <p:nvPr>
            <p:ph type="title"/>
          </p:nvPr>
        </p:nvSpPr>
        <p:spPr>
          <a:xfrm>
            <a:off x="2432720" y="3029696"/>
            <a:ext cx="7057355" cy="868958"/>
          </a:xfrm>
        </p:spPr>
        <p:txBody>
          <a:bodyPr/>
          <a:lstStyle>
            <a:lvl1pPr>
              <a:defRPr sz="3600" b="0" cap="small" baseline="0">
                <a:solidFill>
                  <a:schemeClr val="accent5"/>
                </a:solidFill>
              </a:defRPr>
            </a:lvl1pPr>
          </a:lstStyle>
          <a:p>
            <a:r>
              <a:rPr lang="fr-FR" smtClean="0"/>
              <a:t>Modifiez le style du titre</a:t>
            </a:r>
            <a:endParaRPr lang="fr-FR" dirty="0"/>
          </a:p>
        </p:txBody>
      </p:sp>
      <p:sp>
        <p:nvSpPr>
          <p:cNvPr id="5" name="Espace réservé du texte 4"/>
          <p:cNvSpPr>
            <a:spLocks noGrp="1"/>
          </p:cNvSpPr>
          <p:nvPr>
            <p:ph type="body" sz="quarter" idx="10" hasCustomPrompt="1"/>
          </p:nvPr>
        </p:nvSpPr>
        <p:spPr>
          <a:xfrm>
            <a:off x="1279625" y="2924175"/>
            <a:ext cx="1081087" cy="1080000"/>
          </a:xfrm>
          <a:solidFill>
            <a:schemeClr val="accent5"/>
          </a:solidFill>
        </p:spPr>
        <p:txBody>
          <a:bodyPr wrap="none" lIns="0" rIns="0" anchor="ctr"/>
          <a:lstStyle>
            <a:lvl1pPr marL="0" indent="0" algn="ctr">
              <a:spcBef>
                <a:spcPts val="0"/>
              </a:spcBef>
              <a:spcAft>
                <a:spcPts val="0"/>
              </a:spcAft>
              <a:buFontTx/>
              <a:buNone/>
              <a:defRPr sz="3600">
                <a:solidFill>
                  <a:schemeClr val="bg1"/>
                </a:solidFill>
              </a:defRPr>
            </a:lvl1pPr>
            <a:lvl2pPr marL="0" indent="0" algn="l">
              <a:spcBef>
                <a:spcPts val="0"/>
              </a:spcBef>
              <a:spcAft>
                <a:spcPts val="0"/>
              </a:spcAft>
              <a:buFontTx/>
              <a:buNone/>
              <a:defRPr/>
            </a:lvl2pPr>
            <a:lvl3pPr marL="0" indent="0" algn="l">
              <a:spcBef>
                <a:spcPts val="0"/>
              </a:spcBef>
              <a:spcAft>
                <a:spcPts val="0"/>
              </a:spcAft>
              <a:buFontTx/>
              <a:buNone/>
              <a:defRPr/>
            </a:lvl3pPr>
            <a:lvl4pPr marL="0" indent="0" algn="l">
              <a:spcBef>
                <a:spcPts val="0"/>
              </a:spcBef>
              <a:spcAft>
                <a:spcPts val="0"/>
              </a:spcAft>
              <a:buFontTx/>
              <a:buNone/>
              <a:defRPr/>
            </a:lvl4pPr>
            <a:lvl5pPr marL="0" indent="0" algn="l">
              <a:spcBef>
                <a:spcPts val="0"/>
              </a:spcBef>
              <a:spcAft>
                <a:spcPts val="0"/>
              </a:spcAft>
              <a:buFontTx/>
              <a:buNone/>
              <a:defRPr/>
            </a:lvl5pPr>
          </a:lstStyle>
          <a:p>
            <a:pPr lvl="0"/>
            <a:r>
              <a:rPr lang="fr-FR" dirty="0" smtClean="0"/>
              <a:t>N°</a:t>
            </a:r>
            <a:endParaRPr lang="fr-FR" dirty="0"/>
          </a:p>
        </p:txBody>
      </p:sp>
    </p:spTree>
    <p:extLst>
      <p:ext uri="{BB962C8B-B14F-4D97-AF65-F5344CB8AC3E}">
        <p14:creationId xmlns:p14="http://schemas.microsoft.com/office/powerpoint/2010/main" val="315449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6" name="Espace réservé du texte 5"/>
          <p:cNvSpPr>
            <a:spLocks noGrp="1"/>
          </p:cNvSpPr>
          <p:nvPr>
            <p:ph type="body" sz="quarter" idx="10"/>
          </p:nvPr>
        </p:nvSpPr>
        <p:spPr>
          <a:xfrm>
            <a:off x="2073275" y="1704431"/>
            <a:ext cx="7416800" cy="4461419"/>
          </a:xfrm>
        </p:spPr>
        <p:txBody>
          <a:bodyPr/>
          <a:lstStyle>
            <a:lvl1pPr marL="0" indent="0">
              <a:spcBef>
                <a:spcPts val="1800"/>
              </a:spcBef>
              <a:spcAft>
                <a:spcPts val="1200"/>
              </a:spcAft>
              <a:buClr>
                <a:schemeClr val="accent1"/>
              </a:buClr>
              <a:buFontTx/>
              <a:buNone/>
              <a:defRPr sz="2400" b="0" cap="small" baseline="0">
                <a:solidFill>
                  <a:schemeClr val="accent5"/>
                </a:solidFill>
              </a:defRPr>
            </a:lvl1pPr>
            <a:lvl2pPr algn="l">
              <a:defRPr sz="1200"/>
            </a:lvl2pPr>
          </a:lstStyle>
          <a:p>
            <a:pPr lvl="0"/>
            <a:r>
              <a:rPr lang="fr-FR" smtClean="0"/>
              <a:t>Modifiez les styles du texte du masque</a:t>
            </a:r>
          </a:p>
          <a:p>
            <a:pPr lvl="1"/>
            <a:r>
              <a:rPr lang="fr-FR" smtClean="0"/>
              <a:t>Deuxième niveau</a:t>
            </a:r>
          </a:p>
        </p:txBody>
      </p:sp>
      <p:sp>
        <p:nvSpPr>
          <p:cNvPr id="3" name="Espace réservé du texte 2"/>
          <p:cNvSpPr>
            <a:spLocks noGrp="1"/>
          </p:cNvSpPr>
          <p:nvPr>
            <p:ph type="body" sz="quarter" idx="11" hasCustomPrompt="1"/>
          </p:nvPr>
        </p:nvSpPr>
        <p:spPr>
          <a:xfrm>
            <a:off x="1352549" y="1556792"/>
            <a:ext cx="648000" cy="647700"/>
          </a:xfrm>
          <a:solidFill>
            <a:schemeClr val="accent5"/>
          </a:solidFill>
        </p:spPr>
        <p:txBody>
          <a:bodyPr anchor="ctr"/>
          <a:lstStyle>
            <a:lvl1pPr marL="0" algn="ctr">
              <a:spcBef>
                <a:spcPts val="0"/>
              </a:spcBef>
              <a:spcAft>
                <a:spcPts val="0"/>
              </a:spcAft>
              <a:buFontTx/>
              <a:buNone/>
              <a:defRPr sz="2500">
                <a:solidFill>
                  <a:schemeClr val="bg1"/>
                </a:solidFill>
              </a:defRPr>
            </a:lvl1pPr>
            <a:lvl2pPr marL="0" algn="l">
              <a:spcBef>
                <a:spcPts val="0"/>
              </a:spcBef>
              <a:spcAft>
                <a:spcPts val="0"/>
              </a:spcAft>
              <a:buFontTx/>
              <a:buNone/>
              <a:defRPr/>
            </a:lvl2pPr>
            <a:lvl3pPr marL="0" indent="0" algn="l">
              <a:spcBef>
                <a:spcPts val="0"/>
              </a:spcBef>
              <a:spcAft>
                <a:spcPts val="0"/>
              </a:spcAft>
              <a:buFontTx/>
              <a:buNone/>
              <a:defRPr/>
            </a:lvl3pPr>
            <a:lvl4pPr marL="0" indent="0" algn="l">
              <a:spcBef>
                <a:spcPts val="0"/>
              </a:spcBef>
              <a:spcAft>
                <a:spcPts val="0"/>
              </a:spcAft>
              <a:buFontTx/>
              <a:buNone/>
              <a:defRPr/>
            </a:lvl4pPr>
            <a:lvl5pPr marL="0" indent="0" algn="l">
              <a:spcBef>
                <a:spcPts val="0"/>
              </a:spcBef>
              <a:spcAft>
                <a:spcPts val="0"/>
              </a:spcAft>
              <a:buFontTx/>
              <a:buNone/>
              <a:defRPr/>
            </a:lvl5pPr>
          </a:lstStyle>
          <a:p>
            <a:pPr lvl="0"/>
            <a:r>
              <a:rPr lang="fr-FR" dirty="0" smtClean="0"/>
              <a:t>N°</a:t>
            </a:r>
            <a:endParaRPr lang="fr-FR" dirty="0"/>
          </a:p>
        </p:txBody>
      </p:sp>
    </p:spTree>
    <p:extLst>
      <p:ext uri="{BB962C8B-B14F-4D97-AF65-F5344CB8AC3E}">
        <p14:creationId xmlns:p14="http://schemas.microsoft.com/office/powerpoint/2010/main" val="284712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2 col sans titre">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fr-FR" smtClean="0"/>
              <a:t>FNAM &gt; Etude sur les métiers à forts enjeux du transport aérien &gt; La mission SGS &gt; Point  d'étape au 22 octobre 2014</a:t>
            </a:r>
            <a:endParaRPr lang="fr-FR"/>
          </a:p>
        </p:txBody>
      </p:sp>
      <p:sp>
        <p:nvSpPr>
          <p:cNvPr id="7" name="Espace réservé du contenu 6"/>
          <p:cNvSpPr>
            <a:spLocks noGrp="1"/>
          </p:cNvSpPr>
          <p:nvPr>
            <p:ph sz="quarter" idx="12"/>
          </p:nvPr>
        </p:nvSpPr>
        <p:spPr>
          <a:xfrm>
            <a:off x="344487" y="908050"/>
            <a:ext cx="9145587" cy="5257800"/>
          </a:xfrm>
        </p:spPr>
        <p:txBody>
          <a:bodyPr numCol="2" spcCol="36000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3631162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2 col">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fr-FR" smtClean="0"/>
              <a:t>FNAM &gt; Etude sur les métiers à forts enjeux du transport aérien &gt; La mission SGS &gt; Point  d'étape au 22 octobre 2014</a:t>
            </a:r>
            <a:endParaRPr lang="fr-FR"/>
          </a:p>
        </p:txBody>
      </p:sp>
      <p:sp>
        <p:nvSpPr>
          <p:cNvPr id="6" name="Espace réservé du texte 5"/>
          <p:cNvSpPr>
            <a:spLocks noGrp="1"/>
          </p:cNvSpPr>
          <p:nvPr>
            <p:ph type="body" sz="quarter" idx="12"/>
          </p:nvPr>
        </p:nvSpPr>
        <p:spPr>
          <a:xfrm>
            <a:off x="344489" y="1557338"/>
            <a:ext cx="9145586" cy="4608512"/>
          </a:xfrm>
        </p:spPr>
        <p:txBody>
          <a:bodyPr numCol="2" spcCol="36000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3" name="Titre 2"/>
          <p:cNvSpPr>
            <a:spLocks noGrp="1"/>
          </p:cNvSpPr>
          <p:nvPr>
            <p:ph type="title"/>
          </p:nvPr>
        </p:nvSpPr>
        <p:spPr/>
        <p:txBody>
          <a:bodyPr/>
          <a:lstStyle/>
          <a:p>
            <a:r>
              <a:rPr lang="fr-FR" smtClean="0"/>
              <a:t>Modifiez le style du titre</a:t>
            </a:r>
            <a:endParaRPr lang="fr-FR" dirty="0"/>
          </a:p>
        </p:txBody>
      </p:sp>
    </p:spTree>
    <p:extLst>
      <p:ext uri="{BB962C8B-B14F-4D97-AF65-F5344CB8AC3E}">
        <p14:creationId xmlns:p14="http://schemas.microsoft.com/office/powerpoint/2010/main" val="12938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1 col">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fr-FR" smtClean="0"/>
              <a:t>FNAM &gt; Etude sur les métiers à forts enjeux du transport aérien &gt; La mission SGS &gt; Point  d'étape au 22 octobre 2014</a:t>
            </a:r>
            <a:endParaRPr lang="fr-FR"/>
          </a:p>
        </p:txBody>
      </p:sp>
      <p:sp>
        <p:nvSpPr>
          <p:cNvPr id="3" name="Titre 2"/>
          <p:cNvSpPr>
            <a:spLocks noGrp="1"/>
          </p:cNvSpPr>
          <p:nvPr>
            <p:ph type="title"/>
          </p:nvPr>
        </p:nvSpPr>
        <p:spPr/>
        <p:txBody>
          <a:bodyPr/>
          <a:lstStyle/>
          <a:p>
            <a:r>
              <a:rPr lang="fr-FR" smtClean="0"/>
              <a:t>Modifiez le style du titre</a:t>
            </a:r>
            <a:endParaRPr lang="fr-FR"/>
          </a:p>
        </p:txBody>
      </p:sp>
      <p:sp>
        <p:nvSpPr>
          <p:cNvPr id="7" name="Espace réservé du contenu 6"/>
          <p:cNvSpPr>
            <a:spLocks noGrp="1"/>
          </p:cNvSpPr>
          <p:nvPr>
            <p:ph sz="quarter" idx="12"/>
          </p:nvPr>
        </p:nvSpPr>
        <p:spPr>
          <a:xfrm>
            <a:off x="344488" y="1557338"/>
            <a:ext cx="4248150" cy="4608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1011585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zones de texte">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fr-FR" smtClean="0"/>
              <a:t>FNAM &gt; Etude sur les métiers à forts enjeux du transport aérien &gt; La mission SGS &gt; Point  d'étape au 22 octobre 2014</a:t>
            </a:r>
            <a:endParaRPr lang="fr-FR"/>
          </a:p>
        </p:txBody>
      </p:sp>
      <p:sp>
        <p:nvSpPr>
          <p:cNvPr id="3" name="Titre 2"/>
          <p:cNvSpPr>
            <a:spLocks noGrp="1"/>
          </p:cNvSpPr>
          <p:nvPr>
            <p:ph type="title"/>
          </p:nvPr>
        </p:nvSpPr>
        <p:spPr/>
        <p:txBody>
          <a:bodyPr/>
          <a:lstStyle/>
          <a:p>
            <a:r>
              <a:rPr lang="fr-FR" smtClean="0"/>
              <a:t>Modifiez le style du titre</a:t>
            </a:r>
            <a:endParaRPr lang="fr-FR"/>
          </a:p>
        </p:txBody>
      </p:sp>
      <p:sp>
        <p:nvSpPr>
          <p:cNvPr id="8" name="Espace réservé du contenu 7"/>
          <p:cNvSpPr>
            <a:spLocks noGrp="1"/>
          </p:cNvSpPr>
          <p:nvPr>
            <p:ph sz="quarter" idx="12"/>
          </p:nvPr>
        </p:nvSpPr>
        <p:spPr>
          <a:xfrm>
            <a:off x="344488" y="1557338"/>
            <a:ext cx="4248150" cy="4608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0" name="Espace réservé du contenu 9"/>
          <p:cNvSpPr>
            <a:spLocks noGrp="1"/>
          </p:cNvSpPr>
          <p:nvPr>
            <p:ph sz="quarter" idx="13"/>
          </p:nvPr>
        </p:nvSpPr>
        <p:spPr>
          <a:xfrm>
            <a:off x="5241032" y="1557338"/>
            <a:ext cx="4248000" cy="4608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292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zones de texte sans titre">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fr-FR" smtClean="0"/>
              <a:t>FNAM &gt; Etude sur les métiers à forts enjeux du transport aérien &gt; La mission SGS &gt; Point  d'étape au 22 octobre 2014</a:t>
            </a:r>
            <a:endParaRPr lang="fr-FR"/>
          </a:p>
        </p:txBody>
      </p:sp>
      <p:sp>
        <p:nvSpPr>
          <p:cNvPr id="3" name="Espace réservé du contenu 2"/>
          <p:cNvSpPr>
            <a:spLocks noGrp="1"/>
          </p:cNvSpPr>
          <p:nvPr>
            <p:ph sz="quarter" idx="12"/>
          </p:nvPr>
        </p:nvSpPr>
        <p:spPr>
          <a:xfrm>
            <a:off x="344488" y="908050"/>
            <a:ext cx="424815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contenu 7"/>
          <p:cNvSpPr>
            <a:spLocks noGrp="1"/>
          </p:cNvSpPr>
          <p:nvPr>
            <p:ph sz="quarter" idx="13"/>
          </p:nvPr>
        </p:nvSpPr>
        <p:spPr>
          <a:xfrm>
            <a:off x="5241504" y="908050"/>
            <a:ext cx="424800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Tree>
    <p:extLst>
      <p:ext uri="{BB962C8B-B14F-4D97-AF65-F5344CB8AC3E}">
        <p14:creationId xmlns:p14="http://schemas.microsoft.com/office/powerpoint/2010/main" val="1421939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smtClean="0"/>
              <a:t>FNAM &gt; Etude sur les métiers à forts enjeux du transport aérien &gt; La mission SGS &gt; Point  d'étape au 22 octobre 2014</a:t>
            </a:r>
            <a:endParaRPr lang="fr-FR" dirty="0"/>
          </a:p>
        </p:txBody>
      </p:sp>
      <p:sp>
        <p:nvSpPr>
          <p:cNvPr id="4" name="Titre 3"/>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273672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4487" y="681810"/>
            <a:ext cx="9145587" cy="668014"/>
          </a:xfrm>
          <a:prstGeom prst="rect">
            <a:avLst/>
          </a:prstGeom>
        </p:spPr>
        <p:txBody>
          <a:bodyPr vert="horz" lIns="72000" tIns="0" rIns="36000" bIns="0" rtlCol="0" anchor="ctr">
            <a:no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344487" y="1556792"/>
            <a:ext cx="9145587" cy="4569372"/>
          </a:xfrm>
          <a:prstGeom prst="rect">
            <a:avLst/>
          </a:prstGeom>
        </p:spPr>
        <p:txBody>
          <a:bodyPr vert="horz" lIns="72000" tIns="0" rIns="72000" bIns="0" rtlCol="0">
            <a:no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3"/>
          </p:nvPr>
        </p:nvSpPr>
        <p:spPr>
          <a:xfrm>
            <a:off x="344489" y="116632"/>
            <a:ext cx="9064850" cy="184666"/>
          </a:xfrm>
          <a:prstGeom prst="rect">
            <a:avLst/>
          </a:prstGeom>
        </p:spPr>
        <p:txBody>
          <a:bodyPr vert="horz" wrap="square" lIns="72000" tIns="0" rIns="36000" bIns="0" rtlCol="0" anchor="ctr">
            <a:spAutoFit/>
          </a:bodyPr>
          <a:lstStyle>
            <a:lvl1pPr algn="l">
              <a:defRPr sz="1200">
                <a:solidFill>
                  <a:schemeClr val="bg1"/>
                </a:solidFill>
              </a:defRPr>
            </a:lvl1pPr>
          </a:lstStyle>
          <a:p>
            <a:r>
              <a:rPr lang="fr-FR" smtClean="0"/>
              <a:t>FNAM &gt; Etude sur les métiers à forts enjeux du transport aérien &gt; La mission SGS &gt; Point  d'étape au 22 octobre 2014</a:t>
            </a:r>
            <a:endParaRPr lang="fr-FR" dirty="0"/>
          </a:p>
        </p:txBody>
      </p:sp>
      <p:sp>
        <p:nvSpPr>
          <p:cNvPr id="11" name="ZoneTexte 10"/>
          <p:cNvSpPr txBox="1"/>
          <p:nvPr/>
        </p:nvSpPr>
        <p:spPr>
          <a:xfrm>
            <a:off x="9201504" y="6508800"/>
            <a:ext cx="288000" cy="288000"/>
          </a:xfrm>
          <a:prstGeom prst="rect">
            <a:avLst/>
          </a:prstGeom>
          <a:solidFill>
            <a:schemeClr val="tx2"/>
          </a:solidFill>
        </p:spPr>
        <p:txBody>
          <a:bodyPr wrap="none" lIns="36000" tIns="0" rIns="36000" bIns="0" rtlCol="0" anchor="ctr" anchorCtr="0">
            <a:noAutofit/>
          </a:bodyPr>
          <a:lstStyle/>
          <a:p>
            <a:pPr algn="ctr"/>
            <a:fld id="{BE0DD7D9-7E58-44AC-8EB8-CA25E57C3150}" type="slidenum">
              <a:rPr lang="fr-FR" sz="1000" smtClean="0">
                <a:solidFill>
                  <a:schemeClr val="bg1"/>
                </a:solidFill>
              </a:rPr>
              <a:pPr algn="ctr"/>
              <a:t>‹N°›</a:t>
            </a:fld>
            <a:endParaRPr lang="fr-FR" sz="1000" dirty="0">
              <a:solidFill>
                <a:schemeClr val="bg1"/>
              </a:solidFill>
            </a:endParaRPr>
          </a:p>
        </p:txBody>
      </p:sp>
      <p:sp>
        <p:nvSpPr>
          <p:cNvPr id="12" name="ZoneTexte 11"/>
          <p:cNvSpPr txBox="1"/>
          <p:nvPr/>
        </p:nvSpPr>
        <p:spPr>
          <a:xfrm>
            <a:off x="1583133" y="6634800"/>
            <a:ext cx="5170067" cy="153888"/>
          </a:xfrm>
          <a:prstGeom prst="rect">
            <a:avLst/>
          </a:prstGeom>
          <a:noFill/>
        </p:spPr>
        <p:txBody>
          <a:bodyPr wrap="square" lIns="72000" tIns="0" rIns="36000" bIns="0" rtlCol="0">
            <a:spAutoFit/>
          </a:bodyPr>
          <a:lstStyle/>
          <a:p>
            <a:r>
              <a:rPr lang="fr-FR" sz="1000" dirty="0" smtClean="0">
                <a:solidFill>
                  <a:schemeClr val="tx2"/>
                </a:solidFill>
              </a:rPr>
              <a:t>Confidentiel – Toute utilisation ou reproduction est soumise à autorisation de </a:t>
            </a:r>
            <a:r>
              <a:rPr lang="fr-FR" sz="1000" dirty="0" err="1" smtClean="0">
                <a:solidFill>
                  <a:schemeClr val="tx2"/>
                </a:solidFill>
              </a:rPr>
              <a:t>Obea</a:t>
            </a:r>
            <a:endParaRPr lang="fr-FR" sz="1000" dirty="0" smtClean="0">
              <a:solidFill>
                <a:schemeClr val="tx2"/>
              </a:solidFill>
            </a:endParaRPr>
          </a:p>
        </p:txBody>
      </p:sp>
    </p:spTree>
    <p:extLst>
      <p:ext uri="{BB962C8B-B14F-4D97-AF65-F5344CB8AC3E}">
        <p14:creationId xmlns:p14="http://schemas.microsoft.com/office/powerpoint/2010/main" val="716050721"/>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4" r:id="rId3"/>
    <p:sldLayoutId id="2147483655" r:id="rId4"/>
    <p:sldLayoutId id="2147483653" r:id="rId5"/>
    <p:sldLayoutId id="2147483656" r:id="rId6"/>
    <p:sldLayoutId id="2147483657" r:id="rId7"/>
    <p:sldLayoutId id="2147483662" r:id="rId8"/>
    <p:sldLayoutId id="2147483658" r:id="rId9"/>
    <p:sldLayoutId id="2147483659" r:id="rId10"/>
    <p:sldLayoutId id="2147483652" r:id="rId11"/>
  </p:sldLayoutIdLst>
  <p:hf sldNum="0" hdr="0" dt="0"/>
  <p:txStyles>
    <p:titleStyle>
      <a:lvl1pPr algn="l" defTabSz="914400" rtl="0" eaLnBrk="1" latinLnBrk="0" hangingPunct="1">
        <a:lnSpc>
          <a:spcPct val="90000"/>
        </a:lnSpc>
        <a:spcBef>
          <a:spcPct val="0"/>
        </a:spcBef>
        <a:buNone/>
        <a:defRPr sz="2400" b="1" kern="1200">
          <a:solidFill>
            <a:schemeClr val="accent5"/>
          </a:solidFill>
          <a:latin typeface="+mj-lt"/>
          <a:ea typeface="+mj-ea"/>
          <a:cs typeface="+mj-cs"/>
        </a:defRPr>
      </a:lvl1pPr>
    </p:titleStyle>
    <p:bodyStyle>
      <a:lvl1pPr marL="0" indent="0" algn="l" defTabSz="914400" rtl="0" eaLnBrk="1" latinLnBrk="0" hangingPunct="1">
        <a:spcBef>
          <a:spcPts val="1200"/>
        </a:spcBef>
        <a:spcAft>
          <a:spcPts val="300"/>
        </a:spcAft>
        <a:buFontTx/>
        <a:buNone/>
        <a:defRPr sz="1400" b="1" kern="1200">
          <a:solidFill>
            <a:schemeClr val="accent5"/>
          </a:solidFill>
          <a:latin typeface="+mn-lt"/>
          <a:ea typeface="+mn-ea"/>
          <a:cs typeface="+mn-cs"/>
        </a:defRPr>
      </a:lvl1pPr>
      <a:lvl2pPr marL="0" indent="0" algn="just" defTabSz="914400" rtl="0" eaLnBrk="1" latinLnBrk="0" hangingPunct="1">
        <a:spcBef>
          <a:spcPts val="0"/>
        </a:spcBef>
        <a:buFontTx/>
        <a:buNone/>
        <a:defRPr sz="1200" b="0" kern="1200">
          <a:solidFill>
            <a:schemeClr val="tx1"/>
          </a:solidFill>
          <a:latin typeface="+mn-lt"/>
          <a:ea typeface="+mn-ea"/>
          <a:cs typeface="+mn-cs"/>
        </a:defRPr>
      </a:lvl2pPr>
      <a:lvl3pPr marL="144000" indent="-144000" algn="just" defTabSz="914400" rtl="0" eaLnBrk="1" latinLnBrk="0" hangingPunct="1">
        <a:spcBef>
          <a:spcPts val="0"/>
        </a:spcBef>
        <a:buClr>
          <a:schemeClr val="tx1"/>
        </a:buClr>
        <a:buFont typeface="Symbol" panose="05050102010706020507" pitchFamily="18" charset="2"/>
        <a:buChar char="·"/>
        <a:defRPr sz="1200" kern="1200">
          <a:solidFill>
            <a:schemeClr val="tx1"/>
          </a:solidFill>
          <a:latin typeface="+mn-lt"/>
          <a:ea typeface="+mn-ea"/>
          <a:cs typeface="+mn-cs"/>
        </a:defRPr>
      </a:lvl3pPr>
      <a:lvl4pPr marL="180000" indent="-180000" algn="just" defTabSz="914400" rtl="0" eaLnBrk="1" latinLnBrk="0" hangingPunct="1">
        <a:spcBef>
          <a:spcPts val="0"/>
        </a:spcBef>
        <a:buClr>
          <a:schemeClr val="accent5"/>
        </a:buClr>
        <a:buFont typeface="Wingdings" panose="05000000000000000000" pitchFamily="2" charset="2"/>
        <a:buChar char="n"/>
        <a:defRPr sz="1200" kern="1200">
          <a:solidFill>
            <a:schemeClr val="tx1"/>
          </a:solidFill>
          <a:latin typeface="+mn-lt"/>
          <a:ea typeface="+mn-ea"/>
          <a:cs typeface="+mn-cs"/>
        </a:defRPr>
      </a:lvl4pPr>
      <a:lvl5pPr marL="324000" indent="-144000" algn="just" defTabSz="914400" rtl="0" eaLnBrk="1" latinLnBrk="0" hangingPunct="1">
        <a:spcBef>
          <a:spcPts val="0"/>
        </a:spcBef>
        <a:buClr>
          <a:schemeClr val="accent5"/>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792611" y="3789040"/>
            <a:ext cx="6192837" cy="792088"/>
          </a:xfrm>
        </p:spPr>
        <p:txBody>
          <a:bodyPr/>
          <a:lstStyle/>
          <a:p>
            <a:pPr>
              <a:spcBef>
                <a:spcPts val="600"/>
              </a:spcBef>
              <a:defRPr/>
            </a:pPr>
            <a:r>
              <a:rPr lang="fr-FR" altLang="fr-FR" dirty="0" smtClean="0">
                <a:ea typeface="ＭＳ Ｐゴシック" pitchFamily="1" charset="-128"/>
              </a:rPr>
              <a:t>Etude sur les métiers à forts enjeux du transport aérien </a:t>
            </a:r>
            <a:br>
              <a:rPr lang="fr-FR" altLang="fr-FR" dirty="0" smtClean="0">
                <a:ea typeface="ＭＳ Ｐゴシック" pitchFamily="1" charset="-128"/>
              </a:rPr>
            </a:br>
            <a:r>
              <a:rPr lang="fr-FR" altLang="fr-FR" sz="2400" dirty="0" smtClean="0">
                <a:ea typeface="ＭＳ Ｐゴシック" pitchFamily="1" charset="-128"/>
              </a:rPr>
              <a:t/>
            </a:r>
            <a:br>
              <a:rPr lang="fr-FR" altLang="fr-FR" sz="2400" dirty="0" smtClean="0">
                <a:ea typeface="ＭＳ Ｐゴシック" pitchFamily="1" charset="-128"/>
              </a:rPr>
            </a:br>
            <a:r>
              <a:rPr lang="fr-FR" altLang="fr-FR" sz="2400" dirty="0" smtClean="0">
                <a:solidFill>
                  <a:schemeClr val="accent6"/>
                </a:solidFill>
                <a:ea typeface="ＭＳ Ｐゴシック" pitchFamily="1" charset="-128"/>
              </a:rPr>
              <a:t>La mission SGS </a:t>
            </a:r>
            <a:endParaRPr lang="fr-FR" sz="2400" dirty="0" smtClean="0">
              <a:solidFill>
                <a:schemeClr val="accent6"/>
              </a:solidFill>
              <a:latin typeface="Calibri" pitchFamily="-84" charset="0"/>
              <a:ea typeface="Arial" pitchFamily="-84" charset="0"/>
              <a:cs typeface="Arial" pitchFamily="-84" charset="0"/>
            </a:endParaRPr>
          </a:p>
        </p:txBody>
      </p:sp>
      <p:sp>
        <p:nvSpPr>
          <p:cNvPr id="4" name="Espace réservé du texte 12"/>
          <p:cNvSpPr txBox="1">
            <a:spLocks/>
          </p:cNvSpPr>
          <p:nvPr/>
        </p:nvSpPr>
        <p:spPr>
          <a:xfrm>
            <a:off x="7545288" y="5445224"/>
            <a:ext cx="1944787" cy="1078805"/>
          </a:xfrm>
          <a:prstGeom prst="roundRect">
            <a:avLst>
              <a:gd name="adj" fmla="val 12532"/>
            </a:avLst>
          </a:prstGeom>
          <a:solidFill>
            <a:schemeClr val="bg1">
              <a:lumMod val="95000"/>
            </a:schemeClr>
          </a:solidFill>
          <a:ln>
            <a:noFill/>
          </a:ln>
        </p:spPr>
        <p:txBody>
          <a:bodyPr vert="horz" lIns="72000" tIns="0" rIns="72000" bIns="0" rtlCol="0" anchor="ctr">
            <a:no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fr-FR" sz="1200" b="0" i="0" u="none" strike="noStrike" kern="1200" cap="small" spc="0" normalizeH="0" baseline="0" noProof="0" dirty="0" smtClean="0">
                <a:ln>
                  <a:noFill/>
                </a:ln>
                <a:solidFill>
                  <a:schemeClr val="accent5"/>
                </a:solidFill>
                <a:effectLst/>
                <a:uLnTx/>
                <a:uFillTx/>
                <a:latin typeface="+mn-lt"/>
                <a:ea typeface="+mn-ea"/>
                <a:cs typeface="+mn-cs"/>
              </a:rPr>
              <a:t>Votre contact</a:t>
            </a:r>
          </a:p>
          <a:p>
            <a:pPr marL="0" marR="0" lvl="0" indent="0" algn="l" defTabSz="914400" rtl="0" eaLnBrk="1" fontAlgn="auto" latinLnBrk="0" hangingPunct="1">
              <a:lnSpc>
                <a:spcPct val="80000"/>
              </a:lnSpc>
              <a:spcBef>
                <a:spcPts val="0"/>
              </a:spcBef>
              <a:spcAft>
                <a:spcPts val="300"/>
              </a:spcAft>
              <a:buClrTx/>
              <a:buSzTx/>
              <a:buFontTx/>
              <a:buNone/>
              <a:tabLst/>
              <a:defRPr/>
            </a:pPr>
            <a:r>
              <a:rPr kumimoji="0" lang="fr-FR" altLang="fr-FR" sz="900" b="1" i="0" u="none" strike="noStrike" kern="1200" cap="small" spc="0" normalizeH="0" baseline="0" noProof="0" dirty="0" smtClean="0">
                <a:ln>
                  <a:noFill/>
                </a:ln>
                <a:solidFill>
                  <a:schemeClr val="tx2"/>
                </a:solidFill>
                <a:effectLst/>
                <a:uLnTx/>
                <a:uFillTx/>
                <a:latin typeface="+mn-lt"/>
                <a:ea typeface="ＭＳ Ｐゴシック" pitchFamily="34" charset="-128"/>
                <a:cs typeface="Arial" pitchFamily="34" charset="0"/>
              </a:rPr>
              <a:t>Stéphane </a:t>
            </a:r>
            <a:r>
              <a:rPr kumimoji="0" lang="fr-FR" altLang="fr-FR" sz="900" b="1" i="0" u="none" strike="noStrike" kern="1200" cap="small" spc="0" normalizeH="0" baseline="0" noProof="0" dirty="0" err="1" smtClean="0">
                <a:ln>
                  <a:noFill/>
                </a:ln>
                <a:solidFill>
                  <a:schemeClr val="tx2"/>
                </a:solidFill>
                <a:effectLst/>
                <a:uLnTx/>
                <a:uFillTx/>
                <a:latin typeface="+mn-lt"/>
                <a:ea typeface="ＭＳ Ｐゴシック" pitchFamily="34" charset="-128"/>
                <a:cs typeface="Arial" pitchFamily="34" charset="0"/>
              </a:rPr>
              <a:t>Charbit</a:t>
            </a:r>
            <a:endParaRPr kumimoji="0" lang="fr-FR" altLang="fr-FR" sz="900" b="1" i="0" u="none" strike="noStrike" kern="1200" cap="small" spc="0" normalizeH="0" baseline="0" noProof="0" dirty="0" smtClean="0">
              <a:ln>
                <a:noFill/>
              </a:ln>
              <a:solidFill>
                <a:schemeClr val="tx2"/>
              </a:solidFill>
              <a:effectLst/>
              <a:uLnTx/>
              <a:uFillTx/>
              <a:latin typeface="+mn-lt"/>
              <a:ea typeface="ＭＳ Ｐゴシック" pitchFamily="34" charset="-128"/>
              <a:cs typeface="Arial" pitchFamily="34" charset="0"/>
            </a:endParaRPr>
          </a:p>
          <a:p>
            <a:pPr marL="0" marR="0" lvl="0" indent="0" algn="l" defTabSz="914400" rtl="0" eaLnBrk="1" fontAlgn="auto" latinLnBrk="0" hangingPunct="1">
              <a:lnSpc>
                <a:spcPct val="80000"/>
              </a:lnSpc>
              <a:spcBef>
                <a:spcPts val="0"/>
              </a:spcBef>
              <a:spcAft>
                <a:spcPts val="300"/>
              </a:spcAft>
              <a:buClrTx/>
              <a:buSzTx/>
              <a:buFontTx/>
              <a:buNone/>
              <a:tabLst/>
              <a:defRPr/>
            </a:pPr>
            <a:r>
              <a:rPr kumimoji="0" lang="fr-FR" altLang="fr-FR" sz="900" b="0" i="0" u="none" strike="noStrike" kern="1200" cap="small" spc="0" normalizeH="0" baseline="0" noProof="0" dirty="0" smtClean="0">
                <a:ln>
                  <a:noFill/>
                </a:ln>
                <a:solidFill>
                  <a:schemeClr val="tx2"/>
                </a:solidFill>
                <a:effectLst/>
                <a:uLnTx/>
                <a:uFillTx/>
                <a:latin typeface="+mn-lt"/>
                <a:ea typeface="ＭＳ Ｐゴシック" pitchFamily="34" charset="-128"/>
                <a:cs typeface="Arial" pitchFamily="34" charset="0"/>
              </a:rPr>
              <a:t>DIRECTEUR</a:t>
            </a:r>
          </a:p>
          <a:p>
            <a:pPr marL="0" marR="0" lvl="0" indent="0" algn="l" defTabSz="914400" rtl="0" eaLnBrk="1" fontAlgn="auto" latinLnBrk="0" hangingPunct="1">
              <a:lnSpc>
                <a:spcPct val="80000"/>
              </a:lnSpc>
              <a:spcBef>
                <a:spcPts val="0"/>
              </a:spcBef>
              <a:spcAft>
                <a:spcPts val="300"/>
              </a:spcAft>
              <a:buClrTx/>
              <a:buSzTx/>
              <a:buFontTx/>
              <a:buNone/>
              <a:tabLst/>
              <a:defRPr/>
            </a:pPr>
            <a:r>
              <a:rPr kumimoji="0" lang="fr-FR" altLang="fr-FR" sz="900" b="0" i="0" u="none" strike="noStrike" kern="1200" cap="small" spc="0" normalizeH="0" baseline="0" noProof="0" dirty="0" smtClean="0">
                <a:ln>
                  <a:noFill/>
                </a:ln>
                <a:solidFill>
                  <a:schemeClr val="tx2"/>
                </a:solidFill>
                <a:effectLst/>
                <a:uLnTx/>
                <a:uFillTx/>
                <a:latin typeface="+mn-lt"/>
                <a:ea typeface="ＭＳ Ｐゴシック" pitchFamily="34" charset="-128"/>
                <a:cs typeface="Arial" pitchFamily="34" charset="0"/>
              </a:rPr>
              <a:t>Tel : (33) 1 40 53 47 29</a:t>
            </a:r>
          </a:p>
          <a:p>
            <a:pPr marL="0" marR="0" lvl="0" indent="0" algn="l" defTabSz="914400" rtl="0" eaLnBrk="1" fontAlgn="auto" latinLnBrk="0" hangingPunct="1">
              <a:lnSpc>
                <a:spcPct val="80000"/>
              </a:lnSpc>
              <a:spcBef>
                <a:spcPts val="0"/>
              </a:spcBef>
              <a:spcAft>
                <a:spcPts val="300"/>
              </a:spcAft>
              <a:buClrTx/>
              <a:buSzTx/>
              <a:buFontTx/>
              <a:buNone/>
              <a:tabLst/>
              <a:defRPr/>
            </a:pPr>
            <a:r>
              <a:rPr lang="fr-FR" altLang="fr-FR" sz="900" cap="small" dirty="0" smtClean="0">
                <a:solidFill>
                  <a:schemeClr val="tx2"/>
                </a:solidFill>
                <a:ea typeface="ＭＳ Ｐゴシック" pitchFamily="34" charset="-128"/>
                <a:cs typeface="Arial" pitchFamily="34" charset="0"/>
              </a:rPr>
              <a:t>stephanecharbit@obea.fr</a:t>
            </a:r>
            <a:endParaRPr kumimoji="0" lang="fr-FR" altLang="fr-FR" sz="900" b="0" i="0" u="none" strike="noStrike" kern="1200" cap="small" spc="0" normalizeH="0" baseline="0" noProof="0" dirty="0" smtClean="0">
              <a:ln>
                <a:noFill/>
              </a:ln>
              <a:solidFill>
                <a:schemeClr val="tx2"/>
              </a:solidFill>
              <a:effectLst/>
              <a:uLnTx/>
              <a:uFillTx/>
              <a:latin typeface="+mn-lt"/>
              <a:ea typeface="ＭＳ Ｐゴシック" pitchFamily="34" charset="-128"/>
              <a:cs typeface="Arial" pitchFamily="34" charset="0"/>
            </a:endParaRPr>
          </a:p>
        </p:txBody>
      </p:sp>
      <p:sp>
        <p:nvSpPr>
          <p:cNvPr id="6" name="ZoneTexte 5"/>
          <p:cNvSpPr txBox="1"/>
          <p:nvPr/>
        </p:nvSpPr>
        <p:spPr>
          <a:xfrm>
            <a:off x="2792760" y="4869160"/>
            <a:ext cx="6120680" cy="246221"/>
          </a:xfrm>
          <a:prstGeom prst="rect">
            <a:avLst/>
          </a:prstGeom>
          <a:noFill/>
        </p:spPr>
        <p:txBody>
          <a:bodyPr wrap="square" lIns="36000" tIns="0" rIns="36000" bIns="0" rtlCol="0">
            <a:spAutoFit/>
          </a:bodyPr>
          <a:lstStyle/>
          <a:p>
            <a:r>
              <a:rPr lang="fr-FR" sz="1600" b="1" dirty="0" smtClean="0">
                <a:solidFill>
                  <a:schemeClr val="tx1">
                    <a:lumMod val="65000"/>
                    <a:lumOff val="35000"/>
                  </a:schemeClr>
                </a:solidFill>
              </a:rPr>
              <a:t>Ingénierie de formation</a:t>
            </a:r>
          </a:p>
        </p:txBody>
      </p:sp>
      <p:pic>
        <p:nvPicPr>
          <p:cNvPr id="8" name="Picture 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50000"/>
                    </a14:imgEffect>
                    <a14:imgEffect>
                      <a14:colorTemperature colorTemp="7200"/>
                    </a14:imgEffect>
                  </a14:imgLayer>
                </a14:imgProps>
              </a:ext>
              <a:ext uri="{28A0092B-C50C-407E-A947-70E740481C1C}">
                <a14:useLocalDpi xmlns:a14="http://schemas.microsoft.com/office/drawing/2010/main" val="0"/>
              </a:ext>
            </a:extLst>
          </a:blip>
          <a:srcRect l="12131" t="31699" r="26261" b="12281"/>
          <a:stretch/>
        </p:blipFill>
        <p:spPr bwMode="auto">
          <a:xfrm>
            <a:off x="5241032" y="5546231"/>
            <a:ext cx="1800200" cy="920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9198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9" name="ZoneTexte 8"/>
          <p:cNvSpPr txBox="1"/>
          <p:nvPr/>
        </p:nvSpPr>
        <p:spPr>
          <a:xfrm>
            <a:off x="1064568" y="692696"/>
            <a:ext cx="5040560" cy="307777"/>
          </a:xfrm>
          <a:prstGeom prst="rect">
            <a:avLst/>
          </a:prstGeom>
          <a:noFill/>
        </p:spPr>
        <p:txBody>
          <a:bodyPr wrap="square" lIns="36000" tIns="0" rIns="36000" bIns="0" rtlCol="0">
            <a:spAutoFit/>
          </a:bodyPr>
          <a:lstStyle/>
          <a:p>
            <a:r>
              <a:rPr lang="fr-FR" sz="2000" b="1" dirty="0" smtClean="0">
                <a:solidFill>
                  <a:schemeClr val="accent5">
                    <a:lumMod val="75000"/>
                  </a:schemeClr>
                </a:solidFill>
              </a:rPr>
              <a:t>Support d’autoévaluation</a:t>
            </a:r>
          </a:p>
        </p:txBody>
      </p:sp>
      <p:sp>
        <p:nvSpPr>
          <p:cNvPr id="10" name="Ellipse 9"/>
          <p:cNvSpPr/>
          <p:nvPr/>
        </p:nvSpPr>
        <p:spPr>
          <a:xfrm>
            <a:off x="381722" y="615171"/>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3</a:t>
            </a:r>
          </a:p>
        </p:txBody>
      </p:sp>
      <p:sp>
        <p:nvSpPr>
          <p:cNvPr id="2" name="Ellipse 1"/>
          <p:cNvSpPr/>
          <p:nvPr/>
        </p:nvSpPr>
        <p:spPr>
          <a:xfrm>
            <a:off x="1095805" y="1412776"/>
            <a:ext cx="432048" cy="432048"/>
          </a:xfrm>
          <a:prstGeom prst="ellipse">
            <a:avLst/>
          </a:prstGeom>
          <a:ln w="12700">
            <a:solidFill>
              <a:srgbClr val="0A377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C</a:t>
            </a:r>
          </a:p>
        </p:txBody>
      </p:sp>
      <p:sp>
        <p:nvSpPr>
          <p:cNvPr id="8" name="ZoneTexte 7"/>
          <p:cNvSpPr txBox="1"/>
          <p:nvPr/>
        </p:nvSpPr>
        <p:spPr>
          <a:xfrm>
            <a:off x="1802194" y="1412776"/>
            <a:ext cx="6823214" cy="331116"/>
          </a:xfrm>
          <a:prstGeom prst="rect">
            <a:avLst/>
          </a:prstGeom>
          <a:noFill/>
        </p:spPr>
        <p:txBody>
          <a:bodyPr wrap="square" lIns="36000" tIns="0" rIns="36000" bIns="0" rtlCol="0">
            <a:spAutoFit/>
          </a:bodyPr>
          <a:lstStyle/>
          <a:p>
            <a:pPr>
              <a:lnSpc>
                <a:spcPct val="150000"/>
              </a:lnSpc>
            </a:pPr>
            <a:r>
              <a:rPr lang="fr-FR" sz="1600" u="sng" dirty="0" smtClean="0">
                <a:solidFill>
                  <a:srgbClr val="0A3776"/>
                </a:solidFill>
              </a:rPr>
              <a:t>Une grille bilan</a:t>
            </a:r>
            <a:r>
              <a:rPr lang="fr-FR" sz="1600" u="sng" dirty="0">
                <a:solidFill>
                  <a:srgbClr val="0A3776"/>
                </a:solidFill>
              </a:rPr>
              <a:t> </a:t>
            </a:r>
            <a:r>
              <a:rPr lang="fr-FR" sz="1600" dirty="0" smtClean="0">
                <a:solidFill>
                  <a:srgbClr val="0A3776"/>
                </a:solidFill>
              </a:rPr>
              <a:t>:</a:t>
            </a:r>
            <a:endParaRPr lang="fr-FR" sz="1600" u="sng" dirty="0">
              <a:solidFill>
                <a:srgbClr val="0A3776"/>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568" y="2169956"/>
            <a:ext cx="2433979" cy="3412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ZoneTexte 19"/>
          <p:cNvSpPr txBox="1"/>
          <p:nvPr/>
        </p:nvSpPr>
        <p:spPr>
          <a:xfrm>
            <a:off x="4421713" y="2398859"/>
            <a:ext cx="4753272" cy="1846659"/>
          </a:xfrm>
          <a:prstGeom prst="rect">
            <a:avLst/>
          </a:prstGeom>
          <a:noFill/>
        </p:spPr>
        <p:txBody>
          <a:bodyPr wrap="square" lIns="36000" tIns="0" rIns="36000" bIns="0" rtlCol="0">
            <a:spAutoFit/>
          </a:bodyPr>
          <a:lstStyle/>
          <a:p>
            <a:pPr>
              <a:lnSpc>
                <a:spcPct val="150000"/>
              </a:lnSpc>
            </a:pPr>
            <a:r>
              <a:rPr lang="fr-FR" sz="1600" dirty="0" smtClean="0">
                <a:solidFill>
                  <a:srgbClr val="0A3776"/>
                </a:solidFill>
              </a:rPr>
              <a:t>3 niveaux de formation proposés</a:t>
            </a:r>
          </a:p>
          <a:p>
            <a:pPr marL="285750" indent="-285750">
              <a:lnSpc>
                <a:spcPct val="150000"/>
              </a:lnSpc>
              <a:buFont typeface="Arial" panose="020B0604020202020204" pitchFamily="34" charset="0"/>
              <a:buChar char="•"/>
            </a:pPr>
            <a:r>
              <a:rPr lang="fr-FR" sz="1600" b="1" dirty="0">
                <a:solidFill>
                  <a:srgbClr val="0A3776"/>
                </a:solidFill>
              </a:rPr>
              <a:t>Niveau 1 </a:t>
            </a:r>
            <a:r>
              <a:rPr lang="fr-FR" sz="1600" dirty="0">
                <a:solidFill>
                  <a:srgbClr val="0A3776"/>
                </a:solidFill>
              </a:rPr>
              <a:t>: </a:t>
            </a:r>
            <a:r>
              <a:rPr lang="fr-FR" sz="1600" dirty="0" smtClean="0">
                <a:solidFill>
                  <a:srgbClr val="0A3776"/>
                </a:solidFill>
              </a:rPr>
              <a:t>ce qui relève des fondamentaux du métier</a:t>
            </a:r>
            <a:endParaRPr lang="fr-FR" sz="1600" dirty="0">
              <a:solidFill>
                <a:srgbClr val="0A3776"/>
              </a:solidFill>
            </a:endParaRPr>
          </a:p>
          <a:p>
            <a:pPr marL="285750" indent="-285750">
              <a:lnSpc>
                <a:spcPct val="150000"/>
              </a:lnSpc>
              <a:buFont typeface="Arial" panose="020B0604020202020204" pitchFamily="34" charset="0"/>
              <a:buChar char="•"/>
            </a:pPr>
            <a:r>
              <a:rPr lang="fr-FR" sz="1600" b="1" dirty="0">
                <a:solidFill>
                  <a:srgbClr val="0A3776"/>
                </a:solidFill>
              </a:rPr>
              <a:t>Niveau 2</a:t>
            </a:r>
            <a:r>
              <a:rPr lang="fr-FR" sz="1600" dirty="0">
                <a:solidFill>
                  <a:srgbClr val="0A3776"/>
                </a:solidFill>
              </a:rPr>
              <a:t> </a:t>
            </a:r>
            <a:r>
              <a:rPr lang="fr-FR" sz="1600" dirty="0" smtClean="0">
                <a:solidFill>
                  <a:srgbClr val="0A3776"/>
                </a:solidFill>
              </a:rPr>
              <a:t>: ce qui relève du </a:t>
            </a:r>
            <a:r>
              <a:rPr lang="fr-FR" sz="1600" dirty="0">
                <a:solidFill>
                  <a:srgbClr val="0A3776"/>
                </a:solidFill>
              </a:rPr>
              <a:t>cœur de métier</a:t>
            </a:r>
          </a:p>
          <a:p>
            <a:pPr marL="285750" indent="-285750">
              <a:lnSpc>
                <a:spcPct val="150000"/>
              </a:lnSpc>
              <a:buFont typeface="Arial" panose="020B0604020202020204" pitchFamily="34" charset="0"/>
              <a:buChar char="•"/>
            </a:pPr>
            <a:r>
              <a:rPr lang="fr-FR" sz="1600" b="1" dirty="0">
                <a:solidFill>
                  <a:srgbClr val="0A3776"/>
                </a:solidFill>
              </a:rPr>
              <a:t>Niveau 3 </a:t>
            </a:r>
            <a:r>
              <a:rPr lang="fr-FR" sz="1600" dirty="0">
                <a:solidFill>
                  <a:srgbClr val="0A3776"/>
                </a:solidFill>
              </a:rPr>
              <a:t>: </a:t>
            </a:r>
            <a:r>
              <a:rPr lang="fr-FR" sz="1600" dirty="0" smtClean="0">
                <a:solidFill>
                  <a:srgbClr val="0A3776"/>
                </a:solidFill>
              </a:rPr>
              <a:t>ce qui permet de se perfectionner</a:t>
            </a:r>
            <a:endParaRPr lang="fr-FR" sz="1600" dirty="0">
              <a:solidFill>
                <a:srgbClr val="0A3776"/>
              </a:solidFill>
            </a:endParaRPr>
          </a:p>
          <a:p>
            <a:pPr>
              <a:lnSpc>
                <a:spcPct val="150000"/>
              </a:lnSpc>
            </a:pPr>
            <a:endParaRPr lang="fr-FR" sz="1600" dirty="0" smtClean="0">
              <a:solidFill>
                <a:srgbClr val="0A3776"/>
              </a:solidFill>
            </a:endParaRPr>
          </a:p>
        </p:txBody>
      </p:sp>
    </p:spTree>
    <p:extLst>
      <p:ext uri="{BB962C8B-B14F-4D97-AF65-F5344CB8AC3E}">
        <p14:creationId xmlns:p14="http://schemas.microsoft.com/office/powerpoint/2010/main" val="1225999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9" name="ZoneTexte 8"/>
          <p:cNvSpPr txBox="1"/>
          <p:nvPr/>
        </p:nvSpPr>
        <p:spPr>
          <a:xfrm>
            <a:off x="1064568" y="692696"/>
            <a:ext cx="5040560" cy="276999"/>
          </a:xfrm>
          <a:prstGeom prst="rect">
            <a:avLst/>
          </a:prstGeom>
          <a:noFill/>
        </p:spPr>
        <p:txBody>
          <a:bodyPr wrap="square" lIns="36000" tIns="0" rIns="36000" bIns="0" rtlCol="0">
            <a:spAutoFit/>
          </a:bodyPr>
          <a:lstStyle/>
          <a:p>
            <a:r>
              <a:rPr lang="fr-FR" b="1" dirty="0" smtClean="0">
                <a:solidFill>
                  <a:schemeClr val="accent5">
                    <a:lumMod val="75000"/>
                  </a:schemeClr>
                </a:solidFill>
              </a:rPr>
              <a:t>Support d’autoévaluation</a:t>
            </a:r>
          </a:p>
        </p:txBody>
      </p:sp>
      <p:sp>
        <p:nvSpPr>
          <p:cNvPr id="10" name="Ellipse 9"/>
          <p:cNvSpPr/>
          <p:nvPr/>
        </p:nvSpPr>
        <p:spPr>
          <a:xfrm>
            <a:off x="381722" y="615171"/>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3</a:t>
            </a:r>
          </a:p>
        </p:txBody>
      </p:sp>
      <p:sp>
        <p:nvSpPr>
          <p:cNvPr id="2" name="Ellipse 1"/>
          <p:cNvSpPr/>
          <p:nvPr/>
        </p:nvSpPr>
        <p:spPr>
          <a:xfrm>
            <a:off x="1095805" y="1412776"/>
            <a:ext cx="432048" cy="432048"/>
          </a:xfrm>
          <a:prstGeom prst="ellipse">
            <a:avLst/>
          </a:prstGeom>
          <a:ln w="12700">
            <a:solidFill>
              <a:srgbClr val="0A377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C</a:t>
            </a:r>
          </a:p>
        </p:txBody>
      </p:sp>
      <p:sp>
        <p:nvSpPr>
          <p:cNvPr id="8" name="ZoneTexte 7"/>
          <p:cNvSpPr txBox="1"/>
          <p:nvPr/>
        </p:nvSpPr>
        <p:spPr>
          <a:xfrm>
            <a:off x="1802194" y="1412776"/>
            <a:ext cx="6823214" cy="738664"/>
          </a:xfrm>
          <a:prstGeom prst="rect">
            <a:avLst/>
          </a:prstGeom>
          <a:noFill/>
        </p:spPr>
        <p:txBody>
          <a:bodyPr wrap="square" lIns="36000" tIns="0" rIns="36000" bIns="0" rtlCol="0">
            <a:spAutoFit/>
          </a:bodyPr>
          <a:lstStyle/>
          <a:p>
            <a:pPr>
              <a:lnSpc>
                <a:spcPct val="150000"/>
              </a:lnSpc>
            </a:pPr>
            <a:r>
              <a:rPr lang="fr-FR" sz="1600" u="sng" dirty="0" smtClean="0">
                <a:solidFill>
                  <a:srgbClr val="0A3776"/>
                </a:solidFill>
              </a:rPr>
              <a:t>Un carnet ressources</a:t>
            </a:r>
            <a:endParaRPr lang="fr-FR" sz="1600" dirty="0">
              <a:solidFill>
                <a:srgbClr val="0A3776"/>
              </a:solidFill>
            </a:endParaRPr>
          </a:p>
          <a:p>
            <a:pPr>
              <a:lnSpc>
                <a:spcPct val="150000"/>
              </a:lnSpc>
            </a:pPr>
            <a:endParaRPr lang="fr-FR" sz="1600" u="sng" dirty="0">
              <a:solidFill>
                <a:srgbClr val="0A3776"/>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405" y="3345879"/>
            <a:ext cx="1880816" cy="2682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7077" y="3362084"/>
            <a:ext cx="1918011" cy="2697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5248" y="3288157"/>
            <a:ext cx="1944216" cy="27612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à coins arrondis 11"/>
          <p:cNvSpPr/>
          <p:nvPr/>
        </p:nvSpPr>
        <p:spPr>
          <a:xfrm>
            <a:off x="609961" y="2339613"/>
            <a:ext cx="1993704" cy="791362"/>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fr-FR" sz="1400" b="1" dirty="0" smtClean="0">
                <a:solidFill>
                  <a:srgbClr val="0A3776"/>
                </a:solidFill>
                <a:effectLst/>
                <a:ea typeface="Calibri"/>
                <a:cs typeface="Times New Roman"/>
              </a:rPr>
              <a:t>Formations disponibles correspondantes au niveau 1</a:t>
            </a:r>
            <a:endParaRPr lang="fr-FR" b="1" dirty="0">
              <a:solidFill>
                <a:srgbClr val="0A3776"/>
              </a:solidFill>
              <a:effectLst/>
              <a:ea typeface="Calibri"/>
              <a:cs typeface="Times New Roman"/>
            </a:endParaRPr>
          </a:p>
        </p:txBody>
      </p:sp>
      <p:sp>
        <p:nvSpPr>
          <p:cNvPr id="13" name="Rectangle à coins arrondis 12"/>
          <p:cNvSpPr/>
          <p:nvPr/>
        </p:nvSpPr>
        <p:spPr>
          <a:xfrm>
            <a:off x="7113240" y="2324054"/>
            <a:ext cx="2088232" cy="798889"/>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fr-FR" sz="1400" b="1" dirty="0">
                <a:solidFill>
                  <a:srgbClr val="0A3776"/>
                </a:solidFill>
                <a:ea typeface="Calibri"/>
                <a:cs typeface="Times New Roman"/>
              </a:rPr>
              <a:t>Formations disponibles correspondantes au niveau </a:t>
            </a:r>
            <a:r>
              <a:rPr lang="fr-FR" sz="1400" b="1" dirty="0" smtClean="0">
                <a:solidFill>
                  <a:srgbClr val="0A3776"/>
                </a:solidFill>
                <a:ea typeface="Calibri"/>
                <a:cs typeface="Times New Roman"/>
              </a:rPr>
              <a:t>3</a:t>
            </a:r>
            <a:endParaRPr lang="fr-FR" b="1" dirty="0">
              <a:solidFill>
                <a:srgbClr val="0A3776"/>
              </a:solidFill>
              <a:ea typeface="Calibri"/>
              <a:cs typeface="Times New Roman"/>
            </a:endParaRPr>
          </a:p>
        </p:txBody>
      </p:sp>
      <p:sp>
        <p:nvSpPr>
          <p:cNvPr id="14" name="Rectangle à coins arrondis 13"/>
          <p:cNvSpPr/>
          <p:nvPr/>
        </p:nvSpPr>
        <p:spPr>
          <a:xfrm>
            <a:off x="3771528" y="2327500"/>
            <a:ext cx="2189584" cy="795443"/>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fr-FR" sz="1400" b="1" dirty="0">
                <a:solidFill>
                  <a:srgbClr val="0A3776"/>
                </a:solidFill>
                <a:ea typeface="Calibri"/>
                <a:cs typeface="Times New Roman"/>
              </a:rPr>
              <a:t>Formations disponibles correspondantes au niveau 2</a:t>
            </a:r>
            <a:endParaRPr lang="fr-FR" b="1" dirty="0">
              <a:solidFill>
                <a:srgbClr val="0A3776"/>
              </a:solidFill>
              <a:ea typeface="Calibri"/>
              <a:cs typeface="Times New Roman"/>
            </a:endParaRPr>
          </a:p>
        </p:txBody>
      </p:sp>
    </p:spTree>
    <p:extLst>
      <p:ext uri="{BB962C8B-B14F-4D97-AF65-F5344CB8AC3E}">
        <p14:creationId xmlns:p14="http://schemas.microsoft.com/office/powerpoint/2010/main" val="30333248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FNAM &gt; Etude sur les métiers à forts enjeux du transport aérien</a:t>
            </a:r>
            <a:endParaRPr lang="fr-FR" dirty="0"/>
          </a:p>
        </p:txBody>
      </p:sp>
      <p:pic>
        <p:nvPicPr>
          <p:cNvPr id="5" name="Image 4" descr="Description : O:\Methodes-Outils\Logo\Nouveau logo OBEA\Logo  couleur\LogoOBEAF_Baseline_M.jpg"/>
          <p:cNvPicPr/>
          <p:nvPr/>
        </p:nvPicPr>
        <p:blipFill>
          <a:blip r:embed="rId2" cstate="print"/>
          <a:srcRect/>
          <a:stretch>
            <a:fillRect/>
          </a:stretch>
        </p:blipFill>
        <p:spPr bwMode="auto">
          <a:xfrm>
            <a:off x="2411760" y="1844824"/>
            <a:ext cx="4320480" cy="3168352"/>
          </a:xfrm>
          <a:prstGeom prst="rect">
            <a:avLst/>
          </a:prstGeom>
          <a:noFill/>
          <a:ln w="9525">
            <a:noFill/>
            <a:miter lim="800000"/>
            <a:headEnd/>
            <a:tailEnd/>
          </a:ln>
        </p:spPr>
      </p:pic>
    </p:spTree>
    <p:extLst>
      <p:ext uri="{BB962C8B-B14F-4D97-AF65-F5344CB8AC3E}">
        <p14:creationId xmlns:p14="http://schemas.microsoft.com/office/powerpoint/2010/main" val="504897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2"/>
          </p:nvPr>
        </p:nvSpPr>
        <p:spPr/>
        <p:txBody>
          <a:bodyPr anchor="ctr" anchorCtr="0"/>
          <a:lstStyle/>
          <a:p>
            <a:pPr algn="ctr"/>
            <a:r>
              <a:rPr lang="fr-FR" sz="3200" dirty="0"/>
              <a:t>Rappel du contexte</a:t>
            </a:r>
          </a:p>
        </p:txBody>
      </p:sp>
      <p:sp>
        <p:nvSpPr>
          <p:cNvPr id="4" name="Espace réservé du contenu 3"/>
          <p:cNvSpPr>
            <a:spLocks noGrp="1"/>
          </p:cNvSpPr>
          <p:nvPr>
            <p:ph sz="quarter" idx="13"/>
          </p:nvPr>
        </p:nvSpPr>
        <p:spPr/>
        <p:txBody>
          <a:bodyPr/>
          <a:lstStyle/>
          <a:p>
            <a:r>
              <a:rPr lang="fr-FR" b="0" dirty="0">
                <a:solidFill>
                  <a:schemeClr val="tx1"/>
                </a:solidFill>
              </a:rPr>
              <a:t>La FNAM œuvre en faveur d'une sécurité optimale du transport aérien, dans le cadre de l'harmonisation technique européenne (UE, EASA, Eurocontrol), tout en faisant valoir les intérêts économiques et sociaux de ses membres.</a:t>
            </a:r>
          </a:p>
          <a:p>
            <a:r>
              <a:rPr lang="fr-FR" b="0" dirty="0">
                <a:solidFill>
                  <a:schemeClr val="tx1"/>
                </a:solidFill>
              </a:rPr>
              <a:t>Dans ce contexte, les </a:t>
            </a:r>
            <a:r>
              <a:rPr lang="fr-FR" b="0" dirty="0" smtClean="0">
                <a:solidFill>
                  <a:schemeClr val="tx1"/>
                </a:solidFill>
              </a:rPr>
              <a:t>entreprises œuvrant dans le secteur de l’aérien sont </a:t>
            </a:r>
            <a:r>
              <a:rPr lang="fr-FR" b="0" dirty="0">
                <a:solidFill>
                  <a:schemeClr val="tx1"/>
                </a:solidFill>
              </a:rPr>
              <a:t>responsables de l'implémentation d'un système de gestion de la sécurité (SGS) conformément aux </a:t>
            </a:r>
            <a:r>
              <a:rPr lang="fr-FR" b="0" dirty="0" smtClean="0">
                <a:solidFill>
                  <a:schemeClr val="tx1"/>
                </a:solidFill>
              </a:rPr>
              <a:t>exigences </a:t>
            </a:r>
            <a:r>
              <a:rPr lang="fr-FR" b="0" dirty="0">
                <a:solidFill>
                  <a:schemeClr val="tx1"/>
                </a:solidFill>
              </a:rPr>
              <a:t>réglementaires </a:t>
            </a:r>
            <a:r>
              <a:rPr lang="fr-FR" b="0" dirty="0" smtClean="0">
                <a:solidFill>
                  <a:schemeClr val="tx1"/>
                </a:solidFill>
              </a:rPr>
              <a:t>et aux normes </a:t>
            </a:r>
            <a:r>
              <a:rPr lang="fr-FR" b="0" dirty="0">
                <a:solidFill>
                  <a:schemeClr val="tx1"/>
                </a:solidFill>
              </a:rPr>
              <a:t>et pratiques recommandées. </a:t>
            </a:r>
            <a:endParaRPr lang="fr-FR" b="0" dirty="0" smtClean="0">
              <a:solidFill>
                <a:schemeClr val="tx1"/>
              </a:solidFill>
            </a:endParaRPr>
          </a:p>
          <a:p>
            <a:r>
              <a:rPr lang="fr-FR" b="0" dirty="0" smtClean="0">
                <a:solidFill>
                  <a:schemeClr val="tx1"/>
                </a:solidFill>
              </a:rPr>
              <a:t>La mission SGS est en cours de renforcement avec la désignation d’un responsable occupant ces missions. </a:t>
            </a:r>
          </a:p>
          <a:p>
            <a:r>
              <a:rPr lang="fr-FR" b="0" dirty="0" smtClean="0">
                <a:solidFill>
                  <a:schemeClr val="tx1"/>
                </a:solidFill>
              </a:rPr>
              <a:t>Or les profils SGS semblent variés, avec des parcours professionnels différents. Il n’existe pas de certification formative mais il semble qu’il y ait tout intérêt à construire un cadre homogène, solide, évolutif et modulaire. </a:t>
            </a:r>
          </a:p>
          <a:p>
            <a:r>
              <a:rPr lang="fr-FR" b="0" dirty="0" smtClean="0">
                <a:solidFill>
                  <a:schemeClr val="tx1"/>
                </a:solidFill>
              </a:rPr>
              <a:t>L’étude engagée vise à combler les besoins en formation de la mission SGS. </a:t>
            </a:r>
            <a:endParaRPr lang="fr-FR" b="0" dirty="0">
              <a:solidFill>
                <a:schemeClr val="tx1"/>
              </a:solidFill>
            </a:endParaRPr>
          </a:p>
        </p:txBody>
      </p:sp>
      <p:sp>
        <p:nvSpPr>
          <p:cNvPr id="5"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Tree>
    <p:extLst>
      <p:ext uri="{BB962C8B-B14F-4D97-AF65-F5344CB8AC3E}">
        <p14:creationId xmlns:p14="http://schemas.microsoft.com/office/powerpoint/2010/main" val="1795784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à coins arrondis 13"/>
          <p:cNvSpPr/>
          <p:nvPr/>
        </p:nvSpPr>
        <p:spPr>
          <a:xfrm>
            <a:off x="7028635" y="1196752"/>
            <a:ext cx="2362296" cy="3145129"/>
          </a:xfrm>
          <a:prstGeom prst="roundRect">
            <a:avLst/>
          </a:prstGeom>
          <a:solidFill>
            <a:schemeClr val="accent1">
              <a:lumMod val="20000"/>
              <a:lumOff val="80000"/>
              <a:alpha val="20000"/>
            </a:schemeClr>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defPPr>
              <a:defRPr lang="fr-FR"/>
            </a:defPPr>
            <a:lvl1pPr algn="l" defTabSz="971550" rtl="0" fontAlgn="base">
              <a:spcBef>
                <a:spcPct val="0"/>
              </a:spcBef>
              <a:spcAft>
                <a:spcPct val="0"/>
              </a:spcAft>
              <a:defRPr sz="1900" kern="1200">
                <a:solidFill>
                  <a:schemeClr val="lt1"/>
                </a:solidFill>
                <a:latin typeface="+mn-lt"/>
                <a:ea typeface="+mn-ea"/>
                <a:cs typeface="+mn-cs"/>
              </a:defRPr>
            </a:lvl1pPr>
            <a:lvl2pPr marL="485775" indent="-28575" algn="l" defTabSz="971550" rtl="0" fontAlgn="base">
              <a:spcBef>
                <a:spcPct val="0"/>
              </a:spcBef>
              <a:spcAft>
                <a:spcPct val="0"/>
              </a:spcAft>
              <a:defRPr sz="1900" kern="1200">
                <a:solidFill>
                  <a:schemeClr val="lt1"/>
                </a:solidFill>
                <a:latin typeface="+mn-lt"/>
                <a:ea typeface="+mn-ea"/>
                <a:cs typeface="+mn-cs"/>
              </a:defRPr>
            </a:lvl2pPr>
            <a:lvl3pPr marL="971550" indent="-57150" algn="l" defTabSz="971550" rtl="0" fontAlgn="base">
              <a:spcBef>
                <a:spcPct val="0"/>
              </a:spcBef>
              <a:spcAft>
                <a:spcPct val="0"/>
              </a:spcAft>
              <a:defRPr sz="1900" kern="1200">
                <a:solidFill>
                  <a:schemeClr val="lt1"/>
                </a:solidFill>
                <a:latin typeface="+mn-lt"/>
                <a:ea typeface="+mn-ea"/>
                <a:cs typeface="+mn-cs"/>
              </a:defRPr>
            </a:lvl3pPr>
            <a:lvl4pPr marL="1458913" indent="-87313" algn="l" defTabSz="971550" rtl="0" fontAlgn="base">
              <a:spcBef>
                <a:spcPct val="0"/>
              </a:spcBef>
              <a:spcAft>
                <a:spcPct val="0"/>
              </a:spcAft>
              <a:defRPr sz="1900" kern="1200">
                <a:solidFill>
                  <a:schemeClr val="lt1"/>
                </a:solidFill>
                <a:latin typeface="+mn-lt"/>
                <a:ea typeface="+mn-ea"/>
                <a:cs typeface="+mn-cs"/>
              </a:defRPr>
            </a:lvl4pPr>
            <a:lvl5pPr marL="1944688" indent="-115888" algn="l" defTabSz="971550" rtl="0" fontAlgn="base">
              <a:spcBef>
                <a:spcPct val="0"/>
              </a:spcBef>
              <a:spcAft>
                <a:spcPct val="0"/>
              </a:spcAft>
              <a:defRPr sz="1900" kern="1200">
                <a:solidFill>
                  <a:schemeClr val="lt1"/>
                </a:solidFill>
                <a:latin typeface="+mn-lt"/>
                <a:ea typeface="+mn-ea"/>
                <a:cs typeface="+mn-cs"/>
              </a:defRPr>
            </a:lvl5pPr>
            <a:lvl6pPr marL="2286000" algn="l" defTabSz="914400" rtl="0" eaLnBrk="1" latinLnBrk="0" hangingPunct="1">
              <a:defRPr sz="1900" kern="1200">
                <a:solidFill>
                  <a:schemeClr val="lt1"/>
                </a:solidFill>
                <a:latin typeface="+mn-lt"/>
                <a:ea typeface="+mn-ea"/>
                <a:cs typeface="+mn-cs"/>
              </a:defRPr>
            </a:lvl6pPr>
            <a:lvl7pPr marL="2743200" algn="l" defTabSz="914400" rtl="0" eaLnBrk="1" latinLnBrk="0" hangingPunct="1">
              <a:defRPr sz="1900" kern="1200">
                <a:solidFill>
                  <a:schemeClr val="lt1"/>
                </a:solidFill>
                <a:latin typeface="+mn-lt"/>
                <a:ea typeface="+mn-ea"/>
                <a:cs typeface="+mn-cs"/>
              </a:defRPr>
            </a:lvl7pPr>
            <a:lvl8pPr marL="3200400" algn="l" defTabSz="914400" rtl="0" eaLnBrk="1" latinLnBrk="0" hangingPunct="1">
              <a:defRPr sz="1900" kern="1200">
                <a:solidFill>
                  <a:schemeClr val="lt1"/>
                </a:solidFill>
                <a:latin typeface="+mn-lt"/>
                <a:ea typeface="+mn-ea"/>
                <a:cs typeface="+mn-cs"/>
              </a:defRPr>
            </a:lvl8pPr>
            <a:lvl9pPr marL="3657600" algn="l" defTabSz="914400" rtl="0" eaLnBrk="1" latinLnBrk="0" hangingPunct="1">
              <a:defRPr sz="1900" kern="1200">
                <a:solidFill>
                  <a:schemeClr val="lt1"/>
                </a:solidFill>
                <a:latin typeface="+mn-lt"/>
                <a:ea typeface="+mn-ea"/>
                <a:cs typeface="+mn-cs"/>
              </a:defRPr>
            </a:lvl9pPr>
          </a:lstStyle>
          <a:p>
            <a:pPr algn="ctr">
              <a:buSzPct val="85000"/>
            </a:pPr>
            <a:endParaRPr lang="en-US" sz="1600" dirty="0" err="1" smtClean="0">
              <a:latin typeface="Calibri" pitchFamily="34" charset="0"/>
            </a:endParaRPr>
          </a:p>
        </p:txBody>
      </p:sp>
      <p:sp>
        <p:nvSpPr>
          <p:cNvPr id="2" name="Espace réservé du pied de page 1"/>
          <p:cNvSpPr>
            <a:spLocks noGrp="1"/>
          </p:cNvSpPr>
          <p:nvPr>
            <p:ph type="ftr" sz="quarter" idx="11"/>
          </p:nvPr>
        </p:nvSpPr>
        <p:spPr/>
        <p:txBody>
          <a:bodyPr/>
          <a:lstStyle/>
          <a:p>
            <a:r>
              <a:rPr lang="fr-FR" dirty="0" smtClean="0"/>
              <a:t>FNAM &gt; Etude sur les métiers à forts enjeux du transport aérien &gt; La mission SGS &gt; ingénierie de formation 06.01.2014</a:t>
            </a:r>
            <a:endParaRPr lang="fr-FR" dirty="0"/>
          </a:p>
        </p:txBody>
      </p:sp>
      <p:sp>
        <p:nvSpPr>
          <p:cNvPr id="3" name="Espace réservé du texte 2"/>
          <p:cNvSpPr>
            <a:spLocks noGrp="1"/>
          </p:cNvSpPr>
          <p:nvPr>
            <p:ph type="body" sz="quarter" idx="12"/>
          </p:nvPr>
        </p:nvSpPr>
        <p:spPr/>
        <p:txBody>
          <a:bodyPr numCol="1"/>
          <a:lstStyle/>
          <a:p>
            <a:pPr marL="342900" indent="-342900" algn="just">
              <a:buAutoNum type="arabicPeriod"/>
            </a:pPr>
            <a:r>
              <a:rPr lang="fr-FR" sz="1600" dirty="0" smtClean="0"/>
              <a:t>Planning</a:t>
            </a:r>
          </a:p>
          <a:p>
            <a:r>
              <a:rPr lang="fr-FR" sz="1600" b="0" dirty="0" smtClean="0">
                <a:solidFill>
                  <a:schemeClr val="tx1"/>
                </a:solidFill>
              </a:rPr>
              <a:t>            </a:t>
            </a:r>
            <a:endParaRPr lang="fr-FR" sz="1600" b="0" dirty="0">
              <a:solidFill>
                <a:schemeClr val="tx1"/>
              </a:solidFill>
            </a:endParaRPr>
          </a:p>
        </p:txBody>
      </p:sp>
      <p:sp>
        <p:nvSpPr>
          <p:cNvPr id="4" name="Titre 3"/>
          <p:cNvSpPr>
            <a:spLocks noGrp="1"/>
          </p:cNvSpPr>
          <p:nvPr>
            <p:ph type="title"/>
          </p:nvPr>
        </p:nvSpPr>
        <p:spPr>
          <a:xfrm>
            <a:off x="344488" y="692696"/>
            <a:ext cx="9145587" cy="668014"/>
          </a:xfrm>
        </p:spPr>
        <p:txBody>
          <a:bodyPr/>
          <a:lstStyle/>
          <a:p>
            <a:r>
              <a:rPr lang="fr-FR" dirty="0" smtClean="0">
                <a:solidFill>
                  <a:srgbClr val="365B8F"/>
                </a:solidFill>
              </a:rPr>
              <a:t>Rappel des objectifs de la phase 4 </a:t>
            </a:r>
            <a:endParaRPr lang="fr-FR" dirty="0"/>
          </a:p>
        </p:txBody>
      </p:sp>
      <p:pic>
        <p:nvPicPr>
          <p:cNvPr id="5" name="Picture 2"/>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222500" y="1852341"/>
            <a:ext cx="2160240" cy="2192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7201403" y="1768287"/>
            <a:ext cx="2161394" cy="2193704"/>
          </a:xfrm>
          <a:prstGeom prst="rect">
            <a:avLst/>
          </a:prstGeom>
          <a:noFill/>
          <a:ln>
            <a:noFill/>
          </a:ln>
          <a:effectLst>
            <a:outerShdw dist="35921" dir="2700000" algn="ctr" rotWithShape="0">
              <a:srgbClr val="EEECE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4788024" y="1768873"/>
            <a:ext cx="2160240" cy="2192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2504728" y="1852341"/>
            <a:ext cx="2160240" cy="2192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603500" y="2528077"/>
            <a:ext cx="1296144" cy="1015663"/>
          </a:xfrm>
          <a:prstGeom prst="rect">
            <a:avLst/>
          </a:prstGeom>
          <a:noFill/>
        </p:spPr>
        <p:txBody>
          <a:bodyPr wrap="square" rtlCol="0">
            <a:spAutoFit/>
          </a:bodyPr>
          <a:lstStyle/>
          <a:p>
            <a:pPr algn="ctr"/>
            <a:r>
              <a:rPr lang="fr-FR" sz="1200" dirty="0" smtClean="0"/>
              <a:t>Phase 1: Conception d’une vision cible des compétences attendues</a:t>
            </a:r>
            <a:endParaRPr lang="fr-FR" sz="1200" dirty="0"/>
          </a:p>
        </p:txBody>
      </p:sp>
      <p:sp>
        <p:nvSpPr>
          <p:cNvPr id="10" name="ZoneTexte 9"/>
          <p:cNvSpPr txBox="1"/>
          <p:nvPr/>
        </p:nvSpPr>
        <p:spPr>
          <a:xfrm>
            <a:off x="2936776" y="2533108"/>
            <a:ext cx="1296144" cy="830997"/>
          </a:xfrm>
          <a:prstGeom prst="rect">
            <a:avLst/>
          </a:prstGeom>
          <a:noFill/>
        </p:spPr>
        <p:txBody>
          <a:bodyPr wrap="square" rtlCol="0">
            <a:spAutoFit/>
          </a:bodyPr>
          <a:lstStyle/>
          <a:p>
            <a:pPr algn="ctr"/>
            <a:r>
              <a:rPr lang="fr-FR" sz="1200" dirty="0" smtClean="0"/>
              <a:t>Phase 2 : Enquête qualitative sur l’existant et les besoins</a:t>
            </a:r>
            <a:endParaRPr lang="fr-FR" sz="1200" dirty="0"/>
          </a:p>
        </p:txBody>
      </p:sp>
      <p:sp>
        <p:nvSpPr>
          <p:cNvPr id="11" name="ZoneTexte 10"/>
          <p:cNvSpPr txBox="1"/>
          <p:nvPr/>
        </p:nvSpPr>
        <p:spPr>
          <a:xfrm>
            <a:off x="5169024" y="2461100"/>
            <a:ext cx="1296144" cy="1015663"/>
          </a:xfrm>
          <a:prstGeom prst="rect">
            <a:avLst/>
          </a:prstGeom>
          <a:noFill/>
        </p:spPr>
        <p:txBody>
          <a:bodyPr wrap="square" rtlCol="0">
            <a:spAutoFit/>
          </a:bodyPr>
          <a:lstStyle/>
          <a:p>
            <a:pPr algn="ctr"/>
            <a:r>
              <a:rPr lang="fr-FR" sz="1200" dirty="0" smtClean="0"/>
              <a:t>Phase 3 : Synthèse, mesure des écarts et ingénierie de formation</a:t>
            </a:r>
            <a:endParaRPr lang="fr-FR" sz="1200" dirty="0"/>
          </a:p>
        </p:txBody>
      </p:sp>
      <p:sp>
        <p:nvSpPr>
          <p:cNvPr id="12" name="ZoneTexte 11"/>
          <p:cNvSpPr txBox="1"/>
          <p:nvPr/>
        </p:nvSpPr>
        <p:spPr>
          <a:xfrm>
            <a:off x="7634028" y="2486818"/>
            <a:ext cx="1296144" cy="830997"/>
          </a:xfrm>
          <a:prstGeom prst="rect">
            <a:avLst/>
          </a:prstGeom>
          <a:noFill/>
        </p:spPr>
        <p:txBody>
          <a:bodyPr wrap="square" rtlCol="0">
            <a:spAutoFit/>
          </a:bodyPr>
          <a:lstStyle/>
          <a:p>
            <a:pPr algn="ctr"/>
            <a:r>
              <a:rPr lang="fr-FR" sz="1200" b="1" dirty="0" smtClean="0"/>
              <a:t>Phase 4 </a:t>
            </a:r>
            <a:r>
              <a:rPr lang="fr-FR" sz="1200" dirty="0" smtClean="0"/>
              <a:t>: </a:t>
            </a:r>
          </a:p>
          <a:p>
            <a:pPr algn="ctr"/>
            <a:r>
              <a:rPr lang="fr-FR" sz="1200" dirty="0" smtClean="0"/>
              <a:t>Aide au choix des dispositifs et organismes</a:t>
            </a:r>
            <a:endParaRPr lang="fr-FR" sz="1200" dirty="0"/>
          </a:p>
        </p:txBody>
      </p:sp>
      <p:sp>
        <p:nvSpPr>
          <p:cNvPr id="13" name="ZoneTexte 12"/>
          <p:cNvSpPr txBox="1"/>
          <p:nvPr/>
        </p:nvSpPr>
        <p:spPr>
          <a:xfrm>
            <a:off x="1110011" y="4282373"/>
            <a:ext cx="8280920" cy="2031325"/>
          </a:xfrm>
          <a:prstGeom prst="rect">
            <a:avLst/>
          </a:prstGeom>
          <a:noFill/>
        </p:spPr>
        <p:txBody>
          <a:bodyPr wrap="square" lIns="36000" tIns="0" rIns="36000" bIns="0" rtlCol="0">
            <a:spAutoFit/>
          </a:bodyPr>
          <a:lstStyle/>
          <a:p>
            <a:pPr>
              <a:spcAft>
                <a:spcPts val="600"/>
              </a:spcAft>
            </a:pPr>
            <a:r>
              <a:rPr lang="fr-FR" sz="1600" b="1" u="sng" dirty="0" smtClean="0">
                <a:solidFill>
                  <a:srgbClr val="0A3776"/>
                </a:solidFill>
              </a:rPr>
              <a:t>Objectifs :</a:t>
            </a:r>
          </a:p>
          <a:p>
            <a:pPr marL="285750" indent="-285750">
              <a:spcAft>
                <a:spcPts val="600"/>
              </a:spcAft>
              <a:buFont typeface="Arial" panose="020B0604020202020204" pitchFamily="34" charset="0"/>
              <a:buChar char="•"/>
            </a:pPr>
            <a:r>
              <a:rPr lang="fr-FR" sz="1600" b="1" dirty="0">
                <a:solidFill>
                  <a:srgbClr val="0A3776"/>
                </a:solidFill>
              </a:rPr>
              <a:t>Proposer des outils </a:t>
            </a:r>
            <a:r>
              <a:rPr lang="fr-FR" sz="1600" b="1" dirty="0" smtClean="0">
                <a:solidFill>
                  <a:srgbClr val="0A3776"/>
                </a:solidFill>
              </a:rPr>
              <a:t>d’autoévaluation </a:t>
            </a:r>
            <a:r>
              <a:rPr lang="fr-FR" sz="1600" dirty="0">
                <a:solidFill>
                  <a:srgbClr val="0A3776"/>
                </a:solidFill>
              </a:rPr>
              <a:t>avec une </a:t>
            </a:r>
            <a:r>
              <a:rPr lang="fr-FR" sz="1600" dirty="0" smtClean="0">
                <a:solidFill>
                  <a:srgbClr val="0A3776"/>
                </a:solidFill>
              </a:rPr>
              <a:t>échelle adaptée</a:t>
            </a:r>
            <a:endParaRPr lang="fr-FR" sz="1600" dirty="0">
              <a:solidFill>
                <a:srgbClr val="0A3776"/>
              </a:solidFill>
            </a:endParaRPr>
          </a:p>
          <a:p>
            <a:pPr marL="285750" indent="-285750">
              <a:spcAft>
                <a:spcPts val="600"/>
              </a:spcAft>
              <a:buFont typeface="Arial" panose="020B0604020202020204" pitchFamily="34" charset="0"/>
              <a:buChar char="•"/>
            </a:pPr>
            <a:r>
              <a:rPr lang="fr-FR" sz="1600" b="1" dirty="0">
                <a:solidFill>
                  <a:srgbClr val="0A3776"/>
                </a:solidFill>
              </a:rPr>
              <a:t>Identifier les offres de formation existante </a:t>
            </a:r>
            <a:r>
              <a:rPr lang="fr-FR" sz="1600" dirty="0">
                <a:solidFill>
                  <a:srgbClr val="0A3776"/>
                </a:solidFill>
              </a:rPr>
              <a:t>et sélectionner les organismes qui proposent des formations répondant le mieux aux besoins (en prenant en compte l’évaluation formulée par les responsables interrogés lors de l’enquête )</a:t>
            </a:r>
          </a:p>
          <a:p>
            <a:pPr marL="285750" indent="-285750">
              <a:spcAft>
                <a:spcPts val="600"/>
              </a:spcAft>
              <a:buFont typeface="Arial" panose="020B0604020202020204" pitchFamily="34" charset="0"/>
              <a:buChar char="•"/>
            </a:pPr>
            <a:r>
              <a:rPr lang="fr-FR" sz="1600" dirty="0" smtClean="0">
                <a:solidFill>
                  <a:srgbClr val="0A3776"/>
                </a:solidFill>
              </a:rPr>
              <a:t>Définir l’approche la plus pertinente pour choisir les prestataires de formation</a:t>
            </a:r>
            <a:endParaRPr lang="fr-FR" sz="1600" dirty="0">
              <a:solidFill>
                <a:srgbClr val="0A3776"/>
              </a:solidFill>
            </a:endParaRPr>
          </a:p>
          <a:p>
            <a:pPr marL="285750" indent="-285750">
              <a:spcAft>
                <a:spcPts val="600"/>
              </a:spcAft>
              <a:buFont typeface="Arial" panose="020B0604020202020204" pitchFamily="34" charset="0"/>
              <a:buChar char="•"/>
            </a:pPr>
            <a:endParaRPr lang="fr-FR" sz="1600" dirty="0" smtClean="0"/>
          </a:p>
        </p:txBody>
      </p:sp>
    </p:spTree>
    <p:extLst>
      <p:ext uri="{BB962C8B-B14F-4D97-AF65-F5344CB8AC3E}">
        <p14:creationId xmlns:p14="http://schemas.microsoft.com/office/powerpoint/2010/main" val="2489440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p:cNvSpPr txBox="1"/>
          <p:nvPr/>
        </p:nvSpPr>
        <p:spPr>
          <a:xfrm>
            <a:off x="1712640" y="2376839"/>
            <a:ext cx="2321011" cy="738664"/>
          </a:xfrm>
          <a:prstGeom prst="rect">
            <a:avLst/>
          </a:prstGeom>
          <a:noFill/>
        </p:spPr>
        <p:txBody>
          <a:bodyPr wrap="none" lIns="36000" tIns="0" rIns="36000" bIns="0" rtlCol="0">
            <a:spAutoFit/>
          </a:bodyPr>
          <a:lstStyle/>
          <a:p>
            <a:r>
              <a:rPr lang="fr-FR" sz="4800" b="1" dirty="0" smtClean="0">
                <a:solidFill>
                  <a:schemeClr val="accent5">
                    <a:lumMod val="75000"/>
                  </a:schemeClr>
                </a:solidFill>
              </a:rPr>
              <a:t>Livrables</a:t>
            </a:r>
          </a:p>
        </p:txBody>
      </p:sp>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18" name="ZoneTexte 17"/>
          <p:cNvSpPr txBox="1"/>
          <p:nvPr/>
        </p:nvSpPr>
        <p:spPr>
          <a:xfrm>
            <a:off x="2576736" y="3573016"/>
            <a:ext cx="5040560" cy="553998"/>
          </a:xfrm>
          <a:prstGeom prst="rect">
            <a:avLst/>
          </a:prstGeom>
          <a:noFill/>
        </p:spPr>
        <p:txBody>
          <a:bodyPr wrap="square" lIns="36000" tIns="0" rIns="36000" bIns="0" rtlCol="0">
            <a:spAutoFit/>
          </a:bodyPr>
          <a:lstStyle/>
          <a:p>
            <a:r>
              <a:rPr lang="fr-FR" dirty="0" smtClean="0">
                <a:solidFill>
                  <a:schemeClr val="accent5">
                    <a:lumMod val="75000"/>
                  </a:schemeClr>
                </a:solidFill>
              </a:rPr>
              <a:t>Synthèse des organismes recommandés (matrice organismes)</a:t>
            </a:r>
          </a:p>
        </p:txBody>
      </p:sp>
      <p:sp>
        <p:nvSpPr>
          <p:cNvPr id="28" name="ZoneTexte 27"/>
          <p:cNvSpPr txBox="1"/>
          <p:nvPr/>
        </p:nvSpPr>
        <p:spPr>
          <a:xfrm>
            <a:off x="2566519" y="4414623"/>
            <a:ext cx="5040560" cy="553998"/>
          </a:xfrm>
          <a:prstGeom prst="rect">
            <a:avLst/>
          </a:prstGeom>
          <a:noFill/>
        </p:spPr>
        <p:txBody>
          <a:bodyPr wrap="square" lIns="36000" tIns="0" rIns="36000" bIns="0" rtlCol="0">
            <a:spAutoFit/>
          </a:bodyPr>
          <a:lstStyle/>
          <a:p>
            <a:r>
              <a:rPr lang="fr-FR" dirty="0" smtClean="0">
                <a:solidFill>
                  <a:schemeClr val="accent5">
                    <a:lumMod val="75000"/>
                  </a:schemeClr>
                </a:solidFill>
              </a:rPr>
              <a:t>Détails des formations par organisme (matrice formations)</a:t>
            </a:r>
          </a:p>
        </p:txBody>
      </p:sp>
      <p:sp>
        <p:nvSpPr>
          <p:cNvPr id="29" name="ZoneTexte 28"/>
          <p:cNvSpPr txBox="1"/>
          <p:nvPr/>
        </p:nvSpPr>
        <p:spPr>
          <a:xfrm>
            <a:off x="2566519" y="5306725"/>
            <a:ext cx="5040560" cy="276999"/>
          </a:xfrm>
          <a:prstGeom prst="rect">
            <a:avLst/>
          </a:prstGeom>
          <a:noFill/>
        </p:spPr>
        <p:txBody>
          <a:bodyPr wrap="square" lIns="36000" tIns="0" rIns="36000" bIns="0" rtlCol="0">
            <a:spAutoFit/>
          </a:bodyPr>
          <a:lstStyle/>
          <a:p>
            <a:r>
              <a:rPr lang="fr-FR" dirty="0" smtClean="0">
                <a:solidFill>
                  <a:schemeClr val="accent5">
                    <a:lumMod val="75000"/>
                  </a:schemeClr>
                </a:solidFill>
              </a:rPr>
              <a:t>Support d’autoévaluation</a:t>
            </a:r>
          </a:p>
        </p:txBody>
      </p:sp>
      <p:sp>
        <p:nvSpPr>
          <p:cNvPr id="2" name="Ellipse 1"/>
          <p:cNvSpPr/>
          <p:nvPr/>
        </p:nvSpPr>
        <p:spPr>
          <a:xfrm>
            <a:off x="1883673" y="3633991"/>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1</a:t>
            </a:r>
          </a:p>
        </p:txBody>
      </p:sp>
      <p:sp>
        <p:nvSpPr>
          <p:cNvPr id="30" name="Ellipse 29"/>
          <p:cNvSpPr/>
          <p:nvPr/>
        </p:nvSpPr>
        <p:spPr>
          <a:xfrm>
            <a:off x="1883673" y="4475598"/>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2</a:t>
            </a:r>
          </a:p>
        </p:txBody>
      </p:sp>
      <p:sp>
        <p:nvSpPr>
          <p:cNvPr id="31" name="Ellipse 30"/>
          <p:cNvSpPr/>
          <p:nvPr/>
        </p:nvSpPr>
        <p:spPr>
          <a:xfrm>
            <a:off x="1883673" y="5229200"/>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3</a:t>
            </a:r>
          </a:p>
        </p:txBody>
      </p:sp>
    </p:spTree>
    <p:extLst>
      <p:ext uri="{BB962C8B-B14F-4D97-AF65-F5344CB8AC3E}">
        <p14:creationId xmlns:p14="http://schemas.microsoft.com/office/powerpoint/2010/main" val="2652394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18" name="ZoneTexte 17"/>
          <p:cNvSpPr txBox="1"/>
          <p:nvPr/>
        </p:nvSpPr>
        <p:spPr>
          <a:xfrm>
            <a:off x="992560" y="873725"/>
            <a:ext cx="7704856" cy="307777"/>
          </a:xfrm>
          <a:prstGeom prst="rect">
            <a:avLst/>
          </a:prstGeom>
          <a:noFill/>
        </p:spPr>
        <p:txBody>
          <a:bodyPr wrap="square" lIns="36000" tIns="0" rIns="36000" bIns="0" rtlCol="0">
            <a:spAutoFit/>
          </a:bodyPr>
          <a:lstStyle/>
          <a:p>
            <a:r>
              <a:rPr lang="fr-FR" sz="2000" b="1" dirty="0" smtClean="0">
                <a:solidFill>
                  <a:schemeClr val="accent5">
                    <a:lumMod val="75000"/>
                  </a:schemeClr>
                </a:solidFill>
              </a:rPr>
              <a:t>Synthèse des organismes recommandés </a:t>
            </a:r>
            <a:r>
              <a:rPr lang="fr-FR" sz="1600" b="1" dirty="0">
                <a:solidFill>
                  <a:schemeClr val="accent5">
                    <a:lumMod val="75000"/>
                  </a:schemeClr>
                </a:solidFill>
              </a:rPr>
              <a:t>(CF. fichier </a:t>
            </a:r>
            <a:r>
              <a:rPr lang="fr-FR" sz="1600" b="1" dirty="0" smtClean="0">
                <a:solidFill>
                  <a:schemeClr val="accent5">
                    <a:lumMod val="75000"/>
                  </a:schemeClr>
                </a:solidFill>
              </a:rPr>
              <a:t>« Matrice organismes »)</a:t>
            </a:r>
          </a:p>
        </p:txBody>
      </p:sp>
      <p:sp>
        <p:nvSpPr>
          <p:cNvPr id="2" name="Ellipse 1"/>
          <p:cNvSpPr/>
          <p:nvPr/>
        </p:nvSpPr>
        <p:spPr>
          <a:xfrm>
            <a:off x="416496" y="804610"/>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1</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157" y="1694964"/>
            <a:ext cx="3910385" cy="3336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4871662" y="1905146"/>
            <a:ext cx="4464496" cy="2916439"/>
          </a:xfrm>
          <a:prstGeom prst="rect">
            <a:avLst/>
          </a:prstGeom>
          <a:noFill/>
        </p:spPr>
        <p:txBody>
          <a:bodyPr wrap="square" lIns="36000" tIns="0" rIns="36000" bIns="0" rtlCol="0">
            <a:spAutoFit/>
          </a:bodyPr>
          <a:lstStyle/>
          <a:p>
            <a:pPr>
              <a:lnSpc>
                <a:spcPct val="150000"/>
              </a:lnSpc>
            </a:pPr>
            <a:r>
              <a:rPr lang="fr-FR" sz="1600" b="1" u="sng" dirty="0" smtClean="0">
                <a:solidFill>
                  <a:srgbClr val="0A3776"/>
                </a:solidFill>
              </a:rPr>
              <a:t>Informations disponibles :</a:t>
            </a:r>
          </a:p>
          <a:p>
            <a:pPr marL="742950" lvl="1" indent="-285750">
              <a:lnSpc>
                <a:spcPct val="150000"/>
              </a:lnSpc>
              <a:buFont typeface="Arial" panose="020B0604020202020204" pitchFamily="34" charset="0"/>
              <a:buChar char="•"/>
            </a:pPr>
            <a:r>
              <a:rPr lang="fr-FR" sz="1600" dirty="0" smtClean="0">
                <a:solidFill>
                  <a:srgbClr val="0A3776"/>
                </a:solidFill>
              </a:rPr>
              <a:t>Organisme</a:t>
            </a:r>
          </a:p>
          <a:p>
            <a:pPr marL="742950" lvl="1" indent="-285750">
              <a:lnSpc>
                <a:spcPct val="150000"/>
              </a:lnSpc>
              <a:buFont typeface="Arial" panose="020B0604020202020204" pitchFamily="34" charset="0"/>
              <a:buChar char="•"/>
            </a:pPr>
            <a:r>
              <a:rPr lang="fr-FR" sz="1600" dirty="0" smtClean="0">
                <a:solidFill>
                  <a:srgbClr val="0A3776"/>
                </a:solidFill>
              </a:rPr>
              <a:t>Lieu</a:t>
            </a:r>
          </a:p>
          <a:p>
            <a:pPr marL="742950" lvl="1" indent="-285750">
              <a:lnSpc>
                <a:spcPct val="150000"/>
              </a:lnSpc>
              <a:buFont typeface="Arial" panose="020B0604020202020204" pitchFamily="34" charset="0"/>
              <a:buChar char="•"/>
            </a:pPr>
            <a:r>
              <a:rPr lang="fr-FR" sz="1600" dirty="0" smtClean="0">
                <a:solidFill>
                  <a:srgbClr val="0A3776"/>
                </a:solidFill>
              </a:rPr>
              <a:t>Spécialisation de l’organisme</a:t>
            </a:r>
          </a:p>
          <a:p>
            <a:pPr marL="742950" lvl="1" indent="-285750">
              <a:lnSpc>
                <a:spcPct val="150000"/>
              </a:lnSpc>
              <a:buFont typeface="Arial" panose="020B0604020202020204" pitchFamily="34" charset="0"/>
              <a:buChar char="•"/>
            </a:pPr>
            <a:r>
              <a:rPr lang="fr-FR" sz="1600" dirty="0" smtClean="0">
                <a:solidFill>
                  <a:srgbClr val="0A3776"/>
                </a:solidFill>
              </a:rPr>
              <a:t>Modes pédagogiques</a:t>
            </a:r>
          </a:p>
          <a:p>
            <a:pPr marL="742950" lvl="1" indent="-285750">
              <a:lnSpc>
                <a:spcPct val="150000"/>
              </a:lnSpc>
              <a:buFont typeface="Arial" panose="020B0604020202020204" pitchFamily="34" charset="0"/>
              <a:buChar char="•"/>
            </a:pPr>
            <a:r>
              <a:rPr lang="fr-FR" sz="1600" dirty="0" smtClean="0">
                <a:solidFill>
                  <a:srgbClr val="0A3776"/>
                </a:solidFill>
              </a:rPr>
              <a:t>Les domaines de compétences couverts</a:t>
            </a:r>
          </a:p>
          <a:p>
            <a:pPr marL="742950" lvl="1" indent="-285750">
              <a:lnSpc>
                <a:spcPct val="150000"/>
              </a:lnSpc>
              <a:buFont typeface="Arial" panose="020B0604020202020204" pitchFamily="34" charset="0"/>
              <a:buChar char="•"/>
            </a:pPr>
            <a:r>
              <a:rPr lang="fr-FR" sz="1600" dirty="0" smtClean="0">
                <a:solidFill>
                  <a:srgbClr val="0A3776"/>
                </a:solidFill>
              </a:rPr>
              <a:t>Le niveau de professionnalisation de la formation</a:t>
            </a:r>
          </a:p>
        </p:txBody>
      </p:sp>
    </p:spTree>
    <p:extLst>
      <p:ext uri="{BB962C8B-B14F-4D97-AF65-F5344CB8AC3E}">
        <p14:creationId xmlns:p14="http://schemas.microsoft.com/office/powerpoint/2010/main" val="2380961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3" name="ZoneTexte 2"/>
          <p:cNvSpPr txBox="1"/>
          <p:nvPr/>
        </p:nvSpPr>
        <p:spPr>
          <a:xfrm>
            <a:off x="4871662" y="1268760"/>
            <a:ext cx="4464496" cy="4801314"/>
          </a:xfrm>
          <a:prstGeom prst="rect">
            <a:avLst/>
          </a:prstGeom>
          <a:noFill/>
        </p:spPr>
        <p:txBody>
          <a:bodyPr wrap="square" lIns="36000" tIns="0" rIns="36000" bIns="0" rtlCol="0">
            <a:spAutoFit/>
          </a:bodyPr>
          <a:lstStyle/>
          <a:p>
            <a:pPr>
              <a:lnSpc>
                <a:spcPct val="150000"/>
              </a:lnSpc>
            </a:pPr>
            <a:r>
              <a:rPr lang="fr-FR" sz="1600" b="1" u="sng" dirty="0" smtClean="0">
                <a:solidFill>
                  <a:srgbClr val="0A3776"/>
                </a:solidFill>
              </a:rPr>
              <a:t>Informations disponibles :</a:t>
            </a:r>
          </a:p>
          <a:p>
            <a:pPr marL="742950" lvl="1" indent="-285750">
              <a:lnSpc>
                <a:spcPct val="150000"/>
              </a:lnSpc>
              <a:buFont typeface="Arial" panose="020B0604020202020204" pitchFamily="34" charset="0"/>
              <a:buChar char="•"/>
            </a:pPr>
            <a:r>
              <a:rPr lang="fr-FR" sz="1600" dirty="0" smtClean="0">
                <a:solidFill>
                  <a:srgbClr val="0A3776"/>
                </a:solidFill>
              </a:rPr>
              <a:t>Organisme</a:t>
            </a:r>
          </a:p>
          <a:p>
            <a:pPr marL="742950" lvl="1" indent="-285750">
              <a:lnSpc>
                <a:spcPct val="150000"/>
              </a:lnSpc>
              <a:buFont typeface="Arial" panose="020B0604020202020204" pitchFamily="34" charset="0"/>
              <a:buChar char="•"/>
            </a:pPr>
            <a:r>
              <a:rPr lang="fr-FR" sz="1600" dirty="0" smtClean="0">
                <a:solidFill>
                  <a:srgbClr val="0A3776"/>
                </a:solidFill>
              </a:rPr>
              <a:t>Lieu</a:t>
            </a:r>
          </a:p>
          <a:p>
            <a:pPr marL="742950" lvl="1" indent="-285750">
              <a:lnSpc>
                <a:spcPct val="150000"/>
              </a:lnSpc>
              <a:buFont typeface="Arial" panose="020B0604020202020204" pitchFamily="34" charset="0"/>
              <a:buChar char="•"/>
            </a:pPr>
            <a:r>
              <a:rPr lang="fr-FR" sz="1600" dirty="0" smtClean="0">
                <a:solidFill>
                  <a:srgbClr val="0A3776"/>
                </a:solidFill>
              </a:rPr>
              <a:t>Spécialisation de l’organisme</a:t>
            </a:r>
          </a:p>
          <a:p>
            <a:pPr marL="742950" lvl="1" indent="-285750">
              <a:lnSpc>
                <a:spcPct val="150000"/>
              </a:lnSpc>
              <a:buFont typeface="Arial" panose="020B0604020202020204" pitchFamily="34" charset="0"/>
              <a:buChar char="•"/>
            </a:pPr>
            <a:r>
              <a:rPr lang="fr-FR" sz="1600" dirty="0" smtClean="0">
                <a:solidFill>
                  <a:srgbClr val="0A3776"/>
                </a:solidFill>
              </a:rPr>
              <a:t>Intitulé de la formation</a:t>
            </a:r>
          </a:p>
          <a:p>
            <a:pPr marL="742950" lvl="1" indent="-285750">
              <a:lnSpc>
                <a:spcPct val="150000"/>
              </a:lnSpc>
              <a:buFont typeface="Arial" panose="020B0604020202020204" pitchFamily="34" charset="0"/>
              <a:buChar char="•"/>
            </a:pPr>
            <a:r>
              <a:rPr lang="fr-FR" sz="1600" dirty="0" smtClean="0">
                <a:solidFill>
                  <a:srgbClr val="0A3776"/>
                </a:solidFill>
              </a:rPr>
              <a:t>Code de la formation</a:t>
            </a:r>
          </a:p>
          <a:p>
            <a:pPr marL="742950" lvl="1" indent="-285750">
              <a:lnSpc>
                <a:spcPct val="150000"/>
              </a:lnSpc>
              <a:buFont typeface="Arial" panose="020B0604020202020204" pitchFamily="34" charset="0"/>
              <a:buChar char="•"/>
            </a:pPr>
            <a:r>
              <a:rPr lang="fr-FR" sz="1600" dirty="0" smtClean="0">
                <a:solidFill>
                  <a:srgbClr val="0A3776"/>
                </a:solidFill>
              </a:rPr>
              <a:t>Modes pédagogiques</a:t>
            </a:r>
          </a:p>
          <a:p>
            <a:pPr marL="742950" lvl="1" indent="-285750">
              <a:lnSpc>
                <a:spcPct val="150000"/>
              </a:lnSpc>
              <a:buFont typeface="Arial" panose="020B0604020202020204" pitchFamily="34" charset="0"/>
              <a:buChar char="•"/>
            </a:pPr>
            <a:r>
              <a:rPr lang="fr-FR" sz="1600" dirty="0" smtClean="0">
                <a:solidFill>
                  <a:srgbClr val="0A3776"/>
                </a:solidFill>
              </a:rPr>
              <a:t>Coût (€)</a:t>
            </a:r>
          </a:p>
          <a:p>
            <a:pPr marL="742950" lvl="1" indent="-285750">
              <a:lnSpc>
                <a:spcPct val="150000"/>
              </a:lnSpc>
              <a:buFont typeface="Arial" panose="020B0604020202020204" pitchFamily="34" charset="0"/>
              <a:buChar char="•"/>
            </a:pPr>
            <a:r>
              <a:rPr lang="fr-FR" sz="1600" dirty="0" smtClean="0">
                <a:solidFill>
                  <a:srgbClr val="0A3776"/>
                </a:solidFill>
              </a:rPr>
              <a:t>Durée (en heures)</a:t>
            </a:r>
          </a:p>
          <a:p>
            <a:pPr marL="742950" lvl="1" indent="-285750">
              <a:lnSpc>
                <a:spcPct val="150000"/>
              </a:lnSpc>
              <a:buFont typeface="Arial" panose="020B0604020202020204" pitchFamily="34" charset="0"/>
              <a:buChar char="•"/>
            </a:pPr>
            <a:r>
              <a:rPr lang="fr-FR" sz="1600" dirty="0" smtClean="0">
                <a:solidFill>
                  <a:srgbClr val="0A3776"/>
                </a:solidFill>
              </a:rPr>
              <a:t>Certification</a:t>
            </a:r>
          </a:p>
          <a:p>
            <a:pPr marL="742950" lvl="1" indent="-285750">
              <a:lnSpc>
                <a:spcPct val="150000"/>
              </a:lnSpc>
              <a:buFont typeface="Arial" panose="020B0604020202020204" pitchFamily="34" charset="0"/>
              <a:buChar char="•"/>
            </a:pPr>
            <a:r>
              <a:rPr lang="fr-FR" sz="1600" dirty="0" smtClean="0">
                <a:solidFill>
                  <a:srgbClr val="0A3776"/>
                </a:solidFill>
              </a:rPr>
              <a:t>Les domaines de compétences couverts</a:t>
            </a:r>
          </a:p>
          <a:p>
            <a:pPr marL="742950" lvl="1" indent="-285750">
              <a:lnSpc>
                <a:spcPct val="150000"/>
              </a:lnSpc>
              <a:buFont typeface="Arial" panose="020B0604020202020204" pitchFamily="34" charset="0"/>
              <a:buChar char="•"/>
            </a:pPr>
            <a:r>
              <a:rPr lang="fr-FR" sz="1600" dirty="0" smtClean="0">
                <a:solidFill>
                  <a:srgbClr val="0A3776"/>
                </a:solidFill>
              </a:rPr>
              <a:t>Le niveau de professionnalisation de la formation</a:t>
            </a:r>
          </a:p>
        </p:txBody>
      </p:sp>
      <p:sp>
        <p:nvSpPr>
          <p:cNvPr id="7" name="ZoneTexte 6"/>
          <p:cNvSpPr txBox="1"/>
          <p:nvPr/>
        </p:nvSpPr>
        <p:spPr>
          <a:xfrm>
            <a:off x="1136576" y="759187"/>
            <a:ext cx="7056784" cy="307777"/>
          </a:xfrm>
          <a:prstGeom prst="rect">
            <a:avLst/>
          </a:prstGeom>
          <a:noFill/>
        </p:spPr>
        <p:txBody>
          <a:bodyPr wrap="square" lIns="36000" tIns="0" rIns="36000" bIns="0" rtlCol="0">
            <a:spAutoFit/>
          </a:bodyPr>
          <a:lstStyle/>
          <a:p>
            <a:r>
              <a:rPr lang="fr-FR" sz="2000" b="1" dirty="0" smtClean="0">
                <a:solidFill>
                  <a:schemeClr val="accent5">
                    <a:lumMod val="75000"/>
                  </a:schemeClr>
                </a:solidFill>
              </a:rPr>
              <a:t>Détails des formations par organisme </a:t>
            </a:r>
            <a:r>
              <a:rPr lang="fr-FR" sz="1600" b="1" dirty="0" smtClean="0">
                <a:solidFill>
                  <a:schemeClr val="accent5">
                    <a:lumMod val="75000"/>
                  </a:schemeClr>
                </a:solidFill>
              </a:rPr>
              <a:t>(Cf.  fichier « Matrice formations »)</a:t>
            </a:r>
          </a:p>
        </p:txBody>
      </p:sp>
      <p:sp>
        <p:nvSpPr>
          <p:cNvPr id="8" name="Ellipse 7"/>
          <p:cNvSpPr/>
          <p:nvPr/>
        </p:nvSpPr>
        <p:spPr>
          <a:xfrm>
            <a:off x="453730" y="681663"/>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2</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580" y="1755847"/>
            <a:ext cx="3568121" cy="3827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703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9" name="ZoneTexte 8"/>
          <p:cNvSpPr txBox="1"/>
          <p:nvPr/>
        </p:nvSpPr>
        <p:spPr>
          <a:xfrm>
            <a:off x="1064568" y="692696"/>
            <a:ext cx="5832648" cy="307777"/>
          </a:xfrm>
          <a:prstGeom prst="rect">
            <a:avLst/>
          </a:prstGeom>
          <a:noFill/>
        </p:spPr>
        <p:txBody>
          <a:bodyPr wrap="square" lIns="36000" tIns="0" rIns="36000" bIns="0" rtlCol="0">
            <a:spAutoFit/>
          </a:bodyPr>
          <a:lstStyle/>
          <a:p>
            <a:r>
              <a:rPr lang="fr-FR" sz="2000" b="1" dirty="0" smtClean="0">
                <a:solidFill>
                  <a:schemeClr val="accent5">
                    <a:lumMod val="75000"/>
                  </a:schemeClr>
                </a:solidFill>
              </a:rPr>
              <a:t>Support d’autoévaluation </a:t>
            </a:r>
          </a:p>
        </p:txBody>
      </p:sp>
      <p:sp>
        <p:nvSpPr>
          <p:cNvPr id="10" name="Ellipse 9"/>
          <p:cNvSpPr/>
          <p:nvPr/>
        </p:nvSpPr>
        <p:spPr>
          <a:xfrm>
            <a:off x="381722" y="615171"/>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3</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3080" y="1772815"/>
            <a:ext cx="2924076" cy="41267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1568624" y="1600924"/>
            <a:ext cx="3565308" cy="2215991"/>
          </a:xfrm>
          <a:prstGeom prst="rect">
            <a:avLst/>
          </a:prstGeom>
          <a:noFill/>
        </p:spPr>
        <p:txBody>
          <a:bodyPr wrap="square" lIns="36000" tIns="0" rIns="36000" bIns="0" rtlCol="0">
            <a:spAutoFit/>
          </a:bodyPr>
          <a:lstStyle/>
          <a:p>
            <a:pPr>
              <a:lnSpc>
                <a:spcPct val="150000"/>
              </a:lnSpc>
            </a:pPr>
            <a:r>
              <a:rPr lang="fr-FR" sz="1600" u="sng" dirty="0" smtClean="0">
                <a:solidFill>
                  <a:srgbClr val="0A3776"/>
                </a:solidFill>
              </a:rPr>
              <a:t>Une méthodologie en 3 étapes </a:t>
            </a:r>
          </a:p>
          <a:p>
            <a:pPr>
              <a:lnSpc>
                <a:spcPct val="150000"/>
              </a:lnSpc>
            </a:pPr>
            <a:endParaRPr lang="fr-FR" sz="1600" dirty="0">
              <a:solidFill>
                <a:srgbClr val="0A3776"/>
              </a:solidFill>
            </a:endParaRPr>
          </a:p>
          <a:p>
            <a:pPr>
              <a:lnSpc>
                <a:spcPct val="150000"/>
              </a:lnSpc>
            </a:pPr>
            <a:r>
              <a:rPr lang="fr-FR" sz="1600" dirty="0" smtClean="0">
                <a:solidFill>
                  <a:srgbClr val="0A3776"/>
                </a:solidFill>
              </a:rPr>
              <a:t>1 </a:t>
            </a:r>
            <a:r>
              <a:rPr lang="fr-FR" sz="1600" dirty="0" smtClean="0">
                <a:solidFill>
                  <a:srgbClr val="0A3776"/>
                </a:solidFill>
                <a:sym typeface="Wingdings" panose="05000000000000000000" pitchFamily="2" charset="2"/>
              </a:rPr>
              <a:t> </a:t>
            </a:r>
            <a:r>
              <a:rPr lang="fr-FR" sz="1600" dirty="0" smtClean="0">
                <a:solidFill>
                  <a:srgbClr val="0A3776"/>
                </a:solidFill>
              </a:rPr>
              <a:t>Remplir </a:t>
            </a:r>
            <a:r>
              <a:rPr lang="fr-FR" sz="1600" dirty="0">
                <a:solidFill>
                  <a:srgbClr val="0A3776"/>
                </a:solidFill>
              </a:rPr>
              <a:t>les grilles d’autoévaluation </a:t>
            </a:r>
          </a:p>
          <a:p>
            <a:pPr>
              <a:lnSpc>
                <a:spcPct val="150000"/>
              </a:lnSpc>
            </a:pPr>
            <a:r>
              <a:rPr lang="fr-FR" sz="1600" dirty="0" smtClean="0">
                <a:solidFill>
                  <a:srgbClr val="0A3776"/>
                </a:solidFill>
              </a:rPr>
              <a:t>2 </a:t>
            </a:r>
            <a:r>
              <a:rPr lang="fr-FR" sz="1600" dirty="0" smtClean="0">
                <a:solidFill>
                  <a:srgbClr val="0A3776"/>
                </a:solidFill>
                <a:sym typeface="Wingdings" panose="05000000000000000000" pitchFamily="2" charset="2"/>
              </a:rPr>
              <a:t> </a:t>
            </a:r>
            <a:r>
              <a:rPr lang="fr-FR" sz="1600" dirty="0" smtClean="0">
                <a:solidFill>
                  <a:srgbClr val="0A3776"/>
                </a:solidFill>
              </a:rPr>
              <a:t>Remplir </a:t>
            </a:r>
            <a:r>
              <a:rPr lang="fr-FR" sz="1600" dirty="0">
                <a:solidFill>
                  <a:srgbClr val="0A3776"/>
                </a:solidFill>
              </a:rPr>
              <a:t>la grille bilan </a:t>
            </a:r>
          </a:p>
          <a:p>
            <a:pPr>
              <a:lnSpc>
                <a:spcPct val="150000"/>
              </a:lnSpc>
            </a:pPr>
            <a:r>
              <a:rPr lang="fr-FR" sz="1600" dirty="0" smtClean="0">
                <a:solidFill>
                  <a:srgbClr val="0A3776"/>
                </a:solidFill>
              </a:rPr>
              <a:t>3 </a:t>
            </a:r>
            <a:r>
              <a:rPr lang="fr-FR" sz="1600" dirty="0" smtClean="0">
                <a:solidFill>
                  <a:srgbClr val="0A3776"/>
                </a:solidFill>
                <a:sym typeface="Wingdings" panose="05000000000000000000" pitchFamily="2" charset="2"/>
              </a:rPr>
              <a:t> </a:t>
            </a:r>
            <a:r>
              <a:rPr lang="fr-FR" sz="1600" dirty="0" smtClean="0">
                <a:solidFill>
                  <a:srgbClr val="0A3776"/>
                </a:solidFill>
              </a:rPr>
              <a:t>Consulter </a:t>
            </a:r>
            <a:r>
              <a:rPr lang="fr-FR" sz="1600" dirty="0">
                <a:solidFill>
                  <a:srgbClr val="0A3776"/>
                </a:solidFill>
              </a:rPr>
              <a:t>le carnet ressources </a:t>
            </a:r>
          </a:p>
          <a:p>
            <a:pPr marL="285750" indent="-285750">
              <a:lnSpc>
                <a:spcPct val="150000"/>
              </a:lnSpc>
              <a:buFont typeface="Arial" panose="020B0604020202020204" pitchFamily="34" charset="0"/>
              <a:buChar char="•"/>
            </a:pPr>
            <a:endParaRPr lang="fr-FR" sz="1600" dirty="0" smtClean="0">
              <a:solidFill>
                <a:srgbClr val="0A3776"/>
              </a:solidFill>
            </a:endParaRPr>
          </a:p>
        </p:txBody>
      </p:sp>
      <p:sp>
        <p:nvSpPr>
          <p:cNvPr id="2" name="Ellipse 1"/>
          <p:cNvSpPr/>
          <p:nvPr/>
        </p:nvSpPr>
        <p:spPr>
          <a:xfrm>
            <a:off x="1064568" y="1600924"/>
            <a:ext cx="432048" cy="432048"/>
          </a:xfrm>
          <a:prstGeom prst="ellipse">
            <a:avLst/>
          </a:prstGeom>
          <a:ln w="12700">
            <a:solidFill>
              <a:srgbClr val="0A377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A</a:t>
            </a:r>
          </a:p>
        </p:txBody>
      </p:sp>
    </p:spTree>
    <p:extLst>
      <p:ext uri="{BB962C8B-B14F-4D97-AF65-F5344CB8AC3E}">
        <p14:creationId xmlns:p14="http://schemas.microsoft.com/office/powerpoint/2010/main" val="3892073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9" name="ZoneTexte 8"/>
          <p:cNvSpPr txBox="1"/>
          <p:nvPr/>
        </p:nvSpPr>
        <p:spPr>
          <a:xfrm>
            <a:off x="1064568" y="692696"/>
            <a:ext cx="5040560" cy="307777"/>
          </a:xfrm>
          <a:prstGeom prst="rect">
            <a:avLst/>
          </a:prstGeom>
          <a:noFill/>
        </p:spPr>
        <p:txBody>
          <a:bodyPr wrap="square" lIns="36000" tIns="0" rIns="36000" bIns="0" rtlCol="0">
            <a:spAutoFit/>
          </a:bodyPr>
          <a:lstStyle/>
          <a:p>
            <a:r>
              <a:rPr lang="fr-FR" sz="2000" b="1" dirty="0" smtClean="0">
                <a:solidFill>
                  <a:schemeClr val="accent5">
                    <a:lumMod val="75000"/>
                  </a:schemeClr>
                </a:solidFill>
              </a:rPr>
              <a:t>Support d’autoévaluation</a:t>
            </a:r>
          </a:p>
        </p:txBody>
      </p:sp>
      <p:sp>
        <p:nvSpPr>
          <p:cNvPr id="10" name="Ellipse 9"/>
          <p:cNvSpPr/>
          <p:nvPr/>
        </p:nvSpPr>
        <p:spPr>
          <a:xfrm>
            <a:off x="381722" y="615171"/>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3</a:t>
            </a:r>
          </a:p>
        </p:txBody>
      </p:sp>
      <p:sp>
        <p:nvSpPr>
          <p:cNvPr id="2" name="Ellipse 1"/>
          <p:cNvSpPr/>
          <p:nvPr/>
        </p:nvSpPr>
        <p:spPr>
          <a:xfrm>
            <a:off x="1095805" y="1412776"/>
            <a:ext cx="432048" cy="432048"/>
          </a:xfrm>
          <a:prstGeom prst="ellipse">
            <a:avLst/>
          </a:prstGeom>
          <a:ln w="19050">
            <a:solidFill>
              <a:srgbClr val="0A377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B</a:t>
            </a:r>
          </a:p>
        </p:txBody>
      </p:sp>
      <p:sp>
        <p:nvSpPr>
          <p:cNvPr id="8" name="ZoneTexte 7"/>
          <p:cNvSpPr txBox="1"/>
          <p:nvPr/>
        </p:nvSpPr>
        <p:spPr>
          <a:xfrm>
            <a:off x="1802194" y="1412776"/>
            <a:ext cx="5239038" cy="738664"/>
          </a:xfrm>
          <a:prstGeom prst="rect">
            <a:avLst/>
          </a:prstGeom>
          <a:noFill/>
        </p:spPr>
        <p:txBody>
          <a:bodyPr wrap="square" lIns="36000" tIns="0" rIns="36000" bIns="0" rtlCol="0">
            <a:spAutoFit/>
          </a:bodyPr>
          <a:lstStyle/>
          <a:p>
            <a:pPr>
              <a:lnSpc>
                <a:spcPct val="150000"/>
              </a:lnSpc>
            </a:pPr>
            <a:r>
              <a:rPr lang="fr-FR" sz="1600" u="sng" dirty="0" smtClean="0">
                <a:solidFill>
                  <a:srgbClr val="0A3776"/>
                </a:solidFill>
              </a:rPr>
              <a:t>Des grilles d’autoévaluation par domaines de compétences :</a:t>
            </a:r>
            <a:endParaRPr lang="fr-FR" sz="1600" dirty="0">
              <a:solidFill>
                <a:srgbClr val="0A3776"/>
              </a:solidFill>
            </a:endParaRPr>
          </a:p>
          <a:p>
            <a:pPr marL="285750" indent="-285750">
              <a:lnSpc>
                <a:spcPct val="150000"/>
              </a:lnSpc>
              <a:buFont typeface="Arial" panose="020B0604020202020204" pitchFamily="34" charset="0"/>
              <a:buChar char="•"/>
            </a:pPr>
            <a:endParaRPr lang="fr-FR" sz="1600" dirty="0" smtClean="0">
              <a:solidFill>
                <a:srgbClr val="0A3776"/>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929" y="3360225"/>
            <a:ext cx="1262996" cy="1779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86156" y="3360437"/>
            <a:ext cx="1257390" cy="1778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0317" y="3360648"/>
            <a:ext cx="1267912" cy="1778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86620" y="3384803"/>
            <a:ext cx="1273818" cy="1798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08510" y="3384803"/>
            <a:ext cx="1236113" cy="1729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à coins arrondis 13"/>
          <p:cNvSpPr/>
          <p:nvPr/>
        </p:nvSpPr>
        <p:spPr>
          <a:xfrm>
            <a:off x="441297" y="2276873"/>
            <a:ext cx="1086556" cy="791362"/>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fr-FR" sz="1200" b="1" dirty="0">
                <a:solidFill>
                  <a:srgbClr val="0A3776"/>
                </a:solidFill>
                <a:effectLst/>
                <a:ea typeface="Calibri"/>
                <a:cs typeface="Times New Roman"/>
              </a:rPr>
              <a:t>1.</a:t>
            </a:r>
            <a:endParaRPr lang="fr-FR" sz="1600" b="1" dirty="0">
              <a:solidFill>
                <a:srgbClr val="0A3776"/>
              </a:solidFill>
              <a:effectLst/>
              <a:ea typeface="Calibri"/>
              <a:cs typeface="Times New Roman"/>
            </a:endParaRPr>
          </a:p>
          <a:p>
            <a:pPr>
              <a:lnSpc>
                <a:spcPct val="115000"/>
              </a:lnSpc>
              <a:spcAft>
                <a:spcPts val="0"/>
              </a:spcAft>
            </a:pPr>
            <a:r>
              <a:rPr lang="fr-FR" sz="1200" b="1" dirty="0" smtClean="0">
                <a:solidFill>
                  <a:srgbClr val="0A3776"/>
                </a:solidFill>
                <a:effectLst/>
                <a:ea typeface="Calibri"/>
                <a:cs typeface="Times New Roman"/>
              </a:rPr>
              <a:t>La Politique </a:t>
            </a:r>
            <a:r>
              <a:rPr lang="fr-FR" sz="1200" b="1" dirty="0">
                <a:solidFill>
                  <a:srgbClr val="0A3776"/>
                </a:solidFill>
                <a:effectLst/>
                <a:ea typeface="Calibri"/>
                <a:cs typeface="Times New Roman"/>
              </a:rPr>
              <a:t>de sécurité</a:t>
            </a:r>
            <a:endParaRPr lang="fr-FR" sz="1600" b="1" dirty="0">
              <a:solidFill>
                <a:srgbClr val="0A3776"/>
              </a:solidFill>
              <a:effectLst/>
              <a:ea typeface="Calibri"/>
              <a:cs typeface="Times New Roman"/>
            </a:endParaRPr>
          </a:p>
        </p:txBody>
      </p:sp>
      <p:sp>
        <p:nvSpPr>
          <p:cNvPr id="15" name="Rectangle à coins arrondis 14"/>
          <p:cNvSpPr/>
          <p:nvPr/>
        </p:nvSpPr>
        <p:spPr>
          <a:xfrm>
            <a:off x="7708510" y="2276872"/>
            <a:ext cx="1512168" cy="818117"/>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fr-FR" sz="1200" b="1" dirty="0" smtClean="0">
                <a:solidFill>
                  <a:srgbClr val="0A3776"/>
                </a:solidFill>
                <a:ea typeface="Calibri"/>
                <a:cs typeface="Times New Roman"/>
              </a:rPr>
              <a:t>5. </a:t>
            </a:r>
          </a:p>
          <a:p>
            <a:pPr>
              <a:lnSpc>
                <a:spcPct val="115000"/>
              </a:lnSpc>
              <a:spcAft>
                <a:spcPts val="0"/>
              </a:spcAft>
            </a:pPr>
            <a:r>
              <a:rPr lang="fr-FR" sz="1200" b="1" dirty="0" smtClean="0">
                <a:solidFill>
                  <a:srgbClr val="0A3776"/>
                </a:solidFill>
                <a:effectLst/>
                <a:ea typeface="Calibri"/>
                <a:cs typeface="Times New Roman"/>
              </a:rPr>
              <a:t>Les </a:t>
            </a:r>
            <a:r>
              <a:rPr lang="fr-FR" sz="1200" b="1" dirty="0">
                <a:solidFill>
                  <a:srgbClr val="0A3776"/>
                </a:solidFill>
                <a:effectLst/>
                <a:ea typeface="Calibri"/>
                <a:cs typeface="Times New Roman"/>
              </a:rPr>
              <a:t>compétences  transverses</a:t>
            </a:r>
            <a:endParaRPr lang="fr-FR" sz="1600" b="1" dirty="0">
              <a:solidFill>
                <a:srgbClr val="0A3776"/>
              </a:solidFill>
              <a:effectLst/>
              <a:ea typeface="Calibri"/>
              <a:cs typeface="Times New Roman"/>
            </a:endParaRPr>
          </a:p>
          <a:p>
            <a:pPr>
              <a:lnSpc>
                <a:spcPct val="115000"/>
              </a:lnSpc>
              <a:spcAft>
                <a:spcPts val="1000"/>
              </a:spcAft>
            </a:pPr>
            <a:r>
              <a:rPr lang="fr-FR" sz="1200" b="1" dirty="0">
                <a:solidFill>
                  <a:srgbClr val="0A3776"/>
                </a:solidFill>
                <a:effectLst/>
                <a:ea typeface="Calibri"/>
                <a:cs typeface="Times New Roman"/>
              </a:rPr>
              <a:t> </a:t>
            </a:r>
            <a:endParaRPr lang="fr-FR" sz="1600" b="1" dirty="0">
              <a:solidFill>
                <a:srgbClr val="0A3776"/>
              </a:solidFill>
              <a:effectLst/>
              <a:ea typeface="Calibri"/>
              <a:cs typeface="Times New Roman"/>
            </a:endParaRPr>
          </a:p>
        </p:txBody>
      </p:sp>
      <p:sp>
        <p:nvSpPr>
          <p:cNvPr id="16" name="Rectangle à coins arrondis 15"/>
          <p:cNvSpPr/>
          <p:nvPr/>
        </p:nvSpPr>
        <p:spPr>
          <a:xfrm>
            <a:off x="5694943" y="2276872"/>
            <a:ext cx="1457171" cy="818117"/>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pPr>
            <a:r>
              <a:rPr lang="fr-FR" sz="1200" b="1" dirty="0">
                <a:solidFill>
                  <a:srgbClr val="0A3776"/>
                </a:solidFill>
                <a:ea typeface="Calibri"/>
                <a:cs typeface="Times New Roman"/>
              </a:rPr>
              <a:t>4</a:t>
            </a:r>
            <a:r>
              <a:rPr lang="fr-FR" sz="1200" b="1" dirty="0" smtClean="0">
                <a:solidFill>
                  <a:srgbClr val="0A3776"/>
                </a:solidFill>
                <a:ea typeface="Calibri"/>
                <a:cs typeface="Times New Roman"/>
              </a:rPr>
              <a:t>.</a:t>
            </a:r>
          </a:p>
          <a:p>
            <a:pPr>
              <a:lnSpc>
                <a:spcPct val="115000"/>
              </a:lnSpc>
            </a:pPr>
            <a:r>
              <a:rPr lang="fr-FR" sz="1200" b="1" dirty="0" smtClean="0">
                <a:solidFill>
                  <a:srgbClr val="0A3776"/>
                </a:solidFill>
                <a:ea typeface="Calibri"/>
                <a:cs typeface="Times New Roman"/>
              </a:rPr>
              <a:t>La </a:t>
            </a:r>
            <a:r>
              <a:rPr lang="fr-FR" sz="1200" b="1" dirty="0">
                <a:solidFill>
                  <a:srgbClr val="0A3776"/>
                </a:solidFill>
                <a:ea typeface="Calibri"/>
                <a:cs typeface="Times New Roman"/>
              </a:rPr>
              <a:t>gestion des risques</a:t>
            </a:r>
          </a:p>
          <a:p>
            <a:pPr>
              <a:lnSpc>
                <a:spcPct val="115000"/>
              </a:lnSpc>
            </a:pPr>
            <a:r>
              <a:rPr lang="fr-FR" sz="1200" b="1" dirty="0">
                <a:solidFill>
                  <a:srgbClr val="0A3776"/>
                </a:solidFill>
                <a:ea typeface="Calibri"/>
                <a:cs typeface="Times New Roman"/>
              </a:rPr>
              <a:t> </a:t>
            </a:r>
          </a:p>
        </p:txBody>
      </p:sp>
      <p:sp>
        <p:nvSpPr>
          <p:cNvPr id="17" name="Rectangle à coins arrondis 16"/>
          <p:cNvSpPr/>
          <p:nvPr/>
        </p:nvSpPr>
        <p:spPr>
          <a:xfrm>
            <a:off x="3908788" y="2276872"/>
            <a:ext cx="1279441" cy="798889"/>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fr-FR" sz="1200" b="1" dirty="0">
                <a:solidFill>
                  <a:srgbClr val="0A3776"/>
                </a:solidFill>
                <a:effectLst/>
                <a:ea typeface="Calibri"/>
                <a:cs typeface="Times New Roman"/>
              </a:rPr>
              <a:t>3.</a:t>
            </a:r>
            <a:endParaRPr lang="fr-FR" sz="1600" b="1" dirty="0">
              <a:solidFill>
                <a:srgbClr val="0A3776"/>
              </a:solidFill>
              <a:effectLst/>
              <a:ea typeface="Calibri"/>
              <a:cs typeface="Times New Roman"/>
            </a:endParaRPr>
          </a:p>
          <a:p>
            <a:pPr>
              <a:lnSpc>
                <a:spcPct val="115000"/>
              </a:lnSpc>
              <a:spcAft>
                <a:spcPts val="0"/>
              </a:spcAft>
            </a:pPr>
            <a:r>
              <a:rPr lang="fr-FR" sz="1200" b="1" dirty="0">
                <a:solidFill>
                  <a:srgbClr val="0A3776"/>
                </a:solidFill>
                <a:effectLst/>
                <a:ea typeface="Calibri"/>
                <a:cs typeface="Times New Roman"/>
              </a:rPr>
              <a:t>L’amélioration continue</a:t>
            </a:r>
            <a:endParaRPr lang="fr-FR" sz="1600" b="1" dirty="0">
              <a:solidFill>
                <a:srgbClr val="0A3776"/>
              </a:solidFill>
              <a:effectLst/>
              <a:ea typeface="Calibri"/>
              <a:cs typeface="Times New Roman"/>
            </a:endParaRPr>
          </a:p>
          <a:p>
            <a:pPr>
              <a:lnSpc>
                <a:spcPct val="115000"/>
              </a:lnSpc>
              <a:spcAft>
                <a:spcPts val="0"/>
              </a:spcAft>
            </a:pPr>
            <a:r>
              <a:rPr lang="fr-FR" sz="1200" b="1" dirty="0">
                <a:solidFill>
                  <a:srgbClr val="0A3776"/>
                </a:solidFill>
                <a:effectLst/>
                <a:ea typeface="Calibri"/>
                <a:cs typeface="Times New Roman"/>
              </a:rPr>
              <a:t> </a:t>
            </a:r>
            <a:endParaRPr lang="fr-FR" sz="1600" b="1" dirty="0">
              <a:solidFill>
                <a:srgbClr val="0A3776"/>
              </a:solidFill>
              <a:effectLst/>
              <a:ea typeface="Calibri"/>
              <a:cs typeface="Times New Roman"/>
            </a:endParaRPr>
          </a:p>
        </p:txBody>
      </p:sp>
      <p:sp>
        <p:nvSpPr>
          <p:cNvPr id="18" name="Rectangle à coins arrondis 17"/>
          <p:cNvSpPr/>
          <p:nvPr/>
        </p:nvSpPr>
        <p:spPr>
          <a:xfrm>
            <a:off x="2082956" y="2276872"/>
            <a:ext cx="1233066" cy="795443"/>
          </a:xfrm>
          <a:prstGeom prst="roundRect">
            <a:avLst/>
          </a:prstGeom>
          <a:ln w="952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fr-FR" sz="1200" b="1" dirty="0">
                <a:solidFill>
                  <a:srgbClr val="0A3776"/>
                </a:solidFill>
                <a:effectLst/>
                <a:ea typeface="Calibri"/>
                <a:cs typeface="Times New Roman"/>
              </a:rPr>
              <a:t>2.  </a:t>
            </a:r>
            <a:br>
              <a:rPr lang="fr-FR" sz="1200" b="1" dirty="0">
                <a:solidFill>
                  <a:srgbClr val="0A3776"/>
                </a:solidFill>
                <a:effectLst/>
                <a:ea typeface="Calibri"/>
                <a:cs typeface="Times New Roman"/>
              </a:rPr>
            </a:br>
            <a:r>
              <a:rPr lang="fr-FR" sz="1200" b="1" dirty="0">
                <a:solidFill>
                  <a:srgbClr val="0A3776"/>
                </a:solidFill>
                <a:effectLst/>
                <a:ea typeface="Calibri"/>
                <a:cs typeface="Times New Roman"/>
              </a:rPr>
              <a:t>La conformité</a:t>
            </a:r>
            <a:endParaRPr lang="fr-FR" sz="1600" b="1" dirty="0">
              <a:solidFill>
                <a:srgbClr val="0A3776"/>
              </a:solidFill>
              <a:effectLst/>
              <a:ea typeface="Calibri"/>
              <a:cs typeface="Times New Roman"/>
            </a:endParaRPr>
          </a:p>
          <a:p>
            <a:pPr>
              <a:lnSpc>
                <a:spcPct val="115000"/>
              </a:lnSpc>
              <a:spcAft>
                <a:spcPts val="1000"/>
              </a:spcAft>
            </a:pPr>
            <a:r>
              <a:rPr lang="fr-FR" sz="1200" b="1" dirty="0">
                <a:solidFill>
                  <a:srgbClr val="0A3776"/>
                </a:solidFill>
                <a:effectLst/>
                <a:ea typeface="Calibri"/>
                <a:cs typeface="Times New Roman"/>
              </a:rPr>
              <a:t> </a:t>
            </a:r>
            <a:endParaRPr lang="fr-FR" sz="1600" b="1" dirty="0">
              <a:solidFill>
                <a:srgbClr val="0A3776"/>
              </a:solidFill>
              <a:effectLst/>
              <a:ea typeface="Calibri"/>
              <a:cs typeface="Times New Roman"/>
            </a:endParaRPr>
          </a:p>
        </p:txBody>
      </p:sp>
    </p:spTree>
    <p:extLst>
      <p:ext uri="{BB962C8B-B14F-4D97-AF65-F5344CB8AC3E}">
        <p14:creationId xmlns:p14="http://schemas.microsoft.com/office/powerpoint/2010/main" val="1238540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pied de page 1"/>
          <p:cNvSpPr>
            <a:spLocks noGrp="1"/>
          </p:cNvSpPr>
          <p:nvPr>
            <p:ph type="ftr" sz="quarter" idx="11"/>
          </p:nvPr>
        </p:nvSpPr>
        <p:spPr>
          <a:xfrm>
            <a:off x="344489" y="116632"/>
            <a:ext cx="9064850" cy="184666"/>
          </a:xfrm>
        </p:spPr>
        <p:txBody>
          <a:bodyPr/>
          <a:lstStyle/>
          <a:p>
            <a:r>
              <a:rPr lang="fr-FR" dirty="0" smtClean="0"/>
              <a:t>FNAM &gt; Etude sur les métiers à forts enjeux du transport aérien &gt; La mission SGS &gt; ingénierie de formation 06.01.2014</a:t>
            </a:r>
            <a:endParaRPr lang="fr-FR" dirty="0"/>
          </a:p>
        </p:txBody>
      </p:sp>
      <p:sp>
        <p:nvSpPr>
          <p:cNvPr id="9" name="ZoneTexte 8"/>
          <p:cNvSpPr txBox="1"/>
          <p:nvPr/>
        </p:nvSpPr>
        <p:spPr>
          <a:xfrm>
            <a:off x="1064568" y="692696"/>
            <a:ext cx="5040560" cy="307777"/>
          </a:xfrm>
          <a:prstGeom prst="rect">
            <a:avLst/>
          </a:prstGeom>
          <a:noFill/>
        </p:spPr>
        <p:txBody>
          <a:bodyPr wrap="square" lIns="36000" tIns="0" rIns="36000" bIns="0" rtlCol="0">
            <a:spAutoFit/>
          </a:bodyPr>
          <a:lstStyle/>
          <a:p>
            <a:r>
              <a:rPr lang="fr-FR" sz="2000" b="1" dirty="0" smtClean="0">
                <a:solidFill>
                  <a:schemeClr val="accent5">
                    <a:lumMod val="75000"/>
                  </a:schemeClr>
                </a:solidFill>
              </a:rPr>
              <a:t>Support d’autoévaluation</a:t>
            </a:r>
          </a:p>
        </p:txBody>
      </p:sp>
      <p:sp>
        <p:nvSpPr>
          <p:cNvPr id="10" name="Ellipse 9"/>
          <p:cNvSpPr/>
          <p:nvPr/>
        </p:nvSpPr>
        <p:spPr>
          <a:xfrm>
            <a:off x="381722" y="615171"/>
            <a:ext cx="432048" cy="432048"/>
          </a:xfrm>
          <a:prstGeom prst="ellipse">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3</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953" y="2492896"/>
            <a:ext cx="4069245" cy="2922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Ellipse 27"/>
          <p:cNvSpPr/>
          <p:nvPr/>
        </p:nvSpPr>
        <p:spPr>
          <a:xfrm>
            <a:off x="1095805" y="1412776"/>
            <a:ext cx="432048" cy="432048"/>
          </a:xfrm>
          <a:prstGeom prst="ellipse">
            <a:avLst/>
          </a:prstGeom>
          <a:ln w="19050">
            <a:solidFill>
              <a:srgbClr val="0A377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srgbClr val="0A3776"/>
                </a:solidFill>
              </a:rPr>
              <a:t>B</a:t>
            </a:r>
          </a:p>
        </p:txBody>
      </p:sp>
      <p:sp>
        <p:nvSpPr>
          <p:cNvPr id="29" name="ZoneTexte 28"/>
          <p:cNvSpPr txBox="1"/>
          <p:nvPr/>
        </p:nvSpPr>
        <p:spPr>
          <a:xfrm>
            <a:off x="1802194" y="1412776"/>
            <a:ext cx="5239038" cy="738664"/>
          </a:xfrm>
          <a:prstGeom prst="rect">
            <a:avLst/>
          </a:prstGeom>
          <a:noFill/>
        </p:spPr>
        <p:txBody>
          <a:bodyPr wrap="square" lIns="36000" tIns="0" rIns="36000" bIns="0" rtlCol="0">
            <a:spAutoFit/>
          </a:bodyPr>
          <a:lstStyle/>
          <a:p>
            <a:pPr>
              <a:lnSpc>
                <a:spcPct val="150000"/>
              </a:lnSpc>
            </a:pPr>
            <a:r>
              <a:rPr lang="fr-FR" sz="1600" u="sng" dirty="0" smtClean="0">
                <a:solidFill>
                  <a:srgbClr val="0A3776"/>
                </a:solidFill>
              </a:rPr>
              <a:t>Des grilles d’autoévaluation par domaines de compétences :</a:t>
            </a:r>
            <a:endParaRPr lang="fr-FR" sz="1600" dirty="0">
              <a:solidFill>
                <a:srgbClr val="0A3776"/>
              </a:solidFill>
            </a:endParaRPr>
          </a:p>
          <a:p>
            <a:pPr marL="285750" indent="-285750">
              <a:lnSpc>
                <a:spcPct val="150000"/>
              </a:lnSpc>
              <a:buFont typeface="Arial" panose="020B0604020202020204" pitchFamily="34" charset="0"/>
              <a:buChar char="•"/>
            </a:pPr>
            <a:endParaRPr lang="fr-FR" sz="1600" dirty="0" smtClean="0">
              <a:solidFill>
                <a:srgbClr val="0A3776"/>
              </a:solidFill>
            </a:endParaRPr>
          </a:p>
        </p:txBody>
      </p:sp>
      <p:cxnSp>
        <p:nvCxnSpPr>
          <p:cNvPr id="30" name="Connecteur droit 29"/>
          <p:cNvCxnSpPr/>
          <p:nvPr/>
        </p:nvCxnSpPr>
        <p:spPr>
          <a:xfrm flipH="1">
            <a:off x="4304928" y="2780928"/>
            <a:ext cx="1440160" cy="1481134"/>
          </a:xfrm>
          <a:prstGeom prst="line">
            <a:avLst/>
          </a:prstGeom>
          <a:ln w="2857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7" name="Ellipse 6"/>
          <p:cNvSpPr/>
          <p:nvPr/>
        </p:nvSpPr>
        <p:spPr>
          <a:xfrm>
            <a:off x="2936776" y="4262062"/>
            <a:ext cx="1743422" cy="288032"/>
          </a:xfrm>
          <a:prstGeom prst="ellipse">
            <a:avLst/>
          </a:prstGeom>
          <a:noFill/>
          <a:ln>
            <a:solidFill>
              <a:srgbClr val="C0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400" dirty="0" err="1" smtClean="0"/>
          </a:p>
        </p:txBody>
      </p:sp>
      <p:sp>
        <p:nvSpPr>
          <p:cNvPr id="35" name="Zone de texte 2"/>
          <p:cNvSpPr txBox="1">
            <a:spLocks noChangeArrowheads="1"/>
          </p:cNvSpPr>
          <p:nvPr/>
        </p:nvSpPr>
        <p:spPr bwMode="auto">
          <a:xfrm>
            <a:off x="5385048" y="2225096"/>
            <a:ext cx="4104456" cy="3580167"/>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50000"/>
              </a:lnSpc>
              <a:spcAft>
                <a:spcPts val="0"/>
              </a:spcAft>
            </a:pPr>
            <a:r>
              <a:rPr lang="fr-FR" sz="1600" dirty="0" smtClean="0">
                <a:solidFill>
                  <a:srgbClr val="0A3776"/>
                </a:solidFill>
              </a:rPr>
              <a:t>Une échelle à 5 niveaux a été définie</a:t>
            </a:r>
            <a:r>
              <a:rPr lang="fr-FR" sz="1600" dirty="0">
                <a:solidFill>
                  <a:srgbClr val="0A3776"/>
                </a:solidFill>
              </a:rPr>
              <a:t> </a:t>
            </a:r>
          </a:p>
          <a:p>
            <a:pPr marL="285750" indent="-285750">
              <a:lnSpc>
                <a:spcPct val="150000"/>
              </a:lnSpc>
              <a:spcAft>
                <a:spcPts val="0"/>
              </a:spcAft>
              <a:buFont typeface="Arial" panose="020B0604020202020204" pitchFamily="34" charset="0"/>
              <a:buChar char="•"/>
            </a:pPr>
            <a:r>
              <a:rPr lang="fr-FR" sz="1600" dirty="0">
                <a:solidFill>
                  <a:srgbClr val="0A3776"/>
                </a:solidFill>
              </a:rPr>
              <a:t>1    =    </a:t>
            </a:r>
            <a:r>
              <a:rPr lang="fr-FR" sz="1600" b="1" dirty="0">
                <a:solidFill>
                  <a:srgbClr val="0A3776"/>
                </a:solidFill>
              </a:rPr>
              <a:t>Débute</a:t>
            </a:r>
            <a:r>
              <a:rPr lang="fr-FR" sz="1600" dirty="0">
                <a:solidFill>
                  <a:srgbClr val="0A3776"/>
                </a:solidFill>
              </a:rPr>
              <a:t> dans ses fonctions</a:t>
            </a:r>
          </a:p>
          <a:p>
            <a:pPr marL="285750" indent="-285750">
              <a:lnSpc>
                <a:spcPct val="150000"/>
              </a:lnSpc>
              <a:spcAft>
                <a:spcPts val="0"/>
              </a:spcAft>
              <a:buFont typeface="Arial" panose="020B0604020202020204" pitchFamily="34" charset="0"/>
              <a:buChar char="•"/>
            </a:pPr>
            <a:r>
              <a:rPr lang="fr-FR" sz="1600" dirty="0">
                <a:solidFill>
                  <a:srgbClr val="0A3776"/>
                </a:solidFill>
              </a:rPr>
              <a:t>2    =    </a:t>
            </a:r>
            <a:r>
              <a:rPr lang="fr-FR" sz="1600" b="1" dirty="0" smtClean="0">
                <a:solidFill>
                  <a:srgbClr val="0A3776"/>
                </a:solidFill>
              </a:rPr>
              <a:t>Applique </a:t>
            </a:r>
            <a:r>
              <a:rPr lang="fr-FR" sz="1600" b="1" dirty="0">
                <a:solidFill>
                  <a:srgbClr val="0A3776"/>
                </a:solidFill>
              </a:rPr>
              <a:t>avec instructions</a:t>
            </a:r>
          </a:p>
          <a:p>
            <a:pPr marL="285750" indent="-285750">
              <a:lnSpc>
                <a:spcPct val="150000"/>
              </a:lnSpc>
              <a:spcAft>
                <a:spcPts val="0"/>
              </a:spcAft>
              <a:buFont typeface="Arial" panose="020B0604020202020204" pitchFamily="34" charset="0"/>
              <a:buChar char="•"/>
            </a:pPr>
            <a:r>
              <a:rPr lang="fr-FR" sz="1600" dirty="0" smtClean="0">
                <a:solidFill>
                  <a:srgbClr val="0A3776"/>
                </a:solidFill>
              </a:rPr>
              <a:t>3    </a:t>
            </a:r>
            <a:r>
              <a:rPr lang="fr-FR" sz="1600" dirty="0">
                <a:solidFill>
                  <a:srgbClr val="0A3776"/>
                </a:solidFill>
              </a:rPr>
              <a:t>= </a:t>
            </a:r>
            <a:r>
              <a:rPr lang="fr-FR" sz="1600" dirty="0" smtClean="0">
                <a:solidFill>
                  <a:srgbClr val="0A3776"/>
                </a:solidFill>
              </a:rPr>
              <a:t>   </a:t>
            </a:r>
            <a:r>
              <a:rPr lang="fr-FR" sz="1600" b="1" dirty="0" smtClean="0">
                <a:solidFill>
                  <a:srgbClr val="0A3776"/>
                </a:solidFill>
              </a:rPr>
              <a:t>Applique </a:t>
            </a:r>
            <a:r>
              <a:rPr lang="fr-FR" sz="1600" b="1" dirty="0">
                <a:solidFill>
                  <a:srgbClr val="0A3776"/>
                </a:solidFill>
              </a:rPr>
              <a:t>en autonomie</a:t>
            </a:r>
          </a:p>
          <a:p>
            <a:pPr marL="285750" indent="-285750">
              <a:lnSpc>
                <a:spcPct val="150000"/>
              </a:lnSpc>
              <a:spcAft>
                <a:spcPts val="0"/>
              </a:spcAft>
              <a:buFont typeface="Arial" panose="020B0604020202020204" pitchFamily="34" charset="0"/>
              <a:buChar char="•"/>
            </a:pPr>
            <a:r>
              <a:rPr lang="fr-FR" sz="1600" dirty="0">
                <a:solidFill>
                  <a:srgbClr val="0A3776"/>
                </a:solidFill>
              </a:rPr>
              <a:t>4 </a:t>
            </a:r>
            <a:r>
              <a:rPr lang="fr-FR" sz="1600" dirty="0" smtClean="0">
                <a:solidFill>
                  <a:srgbClr val="0A3776"/>
                </a:solidFill>
              </a:rPr>
              <a:t>   =    </a:t>
            </a:r>
            <a:r>
              <a:rPr lang="fr-FR" sz="1600" b="1" dirty="0" smtClean="0">
                <a:solidFill>
                  <a:srgbClr val="0A3776"/>
                </a:solidFill>
              </a:rPr>
              <a:t>Maîtrise</a:t>
            </a:r>
            <a:r>
              <a:rPr lang="fr-FR" sz="1600" dirty="0" smtClean="0">
                <a:solidFill>
                  <a:srgbClr val="0A3776"/>
                </a:solidFill>
              </a:rPr>
              <a:t> </a:t>
            </a:r>
            <a:r>
              <a:rPr lang="fr-FR" sz="1600" dirty="0">
                <a:solidFill>
                  <a:srgbClr val="0A3776"/>
                </a:solidFill>
              </a:rPr>
              <a:t>et est capable d’être </a:t>
            </a:r>
            <a:r>
              <a:rPr lang="fr-FR" sz="1600" dirty="0" smtClean="0">
                <a:solidFill>
                  <a:srgbClr val="0A3776"/>
                </a:solidFill>
              </a:rPr>
              <a:t>	proactif </a:t>
            </a:r>
          </a:p>
          <a:p>
            <a:pPr marL="285750" indent="-285750">
              <a:lnSpc>
                <a:spcPct val="150000"/>
              </a:lnSpc>
              <a:spcAft>
                <a:spcPts val="0"/>
              </a:spcAft>
              <a:buFont typeface="Arial" panose="020B0604020202020204" pitchFamily="34" charset="0"/>
              <a:buChar char="•"/>
            </a:pPr>
            <a:r>
              <a:rPr lang="fr-FR" sz="1600" dirty="0" smtClean="0">
                <a:solidFill>
                  <a:srgbClr val="0A3776"/>
                </a:solidFill>
              </a:rPr>
              <a:t>5    =    </a:t>
            </a:r>
            <a:r>
              <a:rPr lang="fr-FR" sz="1600" b="1" dirty="0" smtClean="0">
                <a:solidFill>
                  <a:srgbClr val="0A3776"/>
                </a:solidFill>
              </a:rPr>
              <a:t>Domine</a:t>
            </a:r>
            <a:r>
              <a:rPr lang="fr-FR" sz="1600" dirty="0" smtClean="0">
                <a:solidFill>
                  <a:srgbClr val="0A3776"/>
                </a:solidFill>
              </a:rPr>
              <a:t> et incarne l’expertise. </a:t>
            </a:r>
            <a:r>
              <a:rPr lang="fr-FR" sz="1600" dirty="0">
                <a:solidFill>
                  <a:srgbClr val="0A3776"/>
                </a:solidFill>
              </a:rPr>
              <a:t>Peut </a:t>
            </a:r>
            <a:r>
              <a:rPr lang="fr-FR" sz="1600" dirty="0" smtClean="0">
                <a:solidFill>
                  <a:srgbClr val="0A3776"/>
                </a:solidFill>
              </a:rPr>
              <a:t>	 </a:t>
            </a:r>
            <a:r>
              <a:rPr lang="fr-FR" sz="1600" dirty="0">
                <a:solidFill>
                  <a:srgbClr val="0A3776"/>
                </a:solidFill>
              </a:rPr>
              <a:t>intervenir en tant </a:t>
            </a:r>
            <a:r>
              <a:rPr lang="fr-FR" sz="1600" dirty="0" smtClean="0">
                <a:solidFill>
                  <a:srgbClr val="0A3776"/>
                </a:solidFill>
              </a:rPr>
              <a:t>que </a:t>
            </a:r>
            <a:r>
              <a:rPr lang="fr-FR" sz="1600" dirty="0">
                <a:solidFill>
                  <a:srgbClr val="0A3776"/>
                </a:solidFill>
              </a:rPr>
              <a:t>formateur</a:t>
            </a:r>
          </a:p>
          <a:p>
            <a:pPr>
              <a:lnSpc>
                <a:spcPct val="115000"/>
              </a:lnSpc>
              <a:spcAft>
                <a:spcPts val="0"/>
              </a:spcAft>
            </a:pPr>
            <a:r>
              <a:rPr lang="fr-FR" sz="1100" dirty="0">
                <a:solidFill>
                  <a:srgbClr val="548DD4"/>
                </a:solidFill>
                <a:effectLst/>
                <a:latin typeface="Calibri"/>
                <a:ea typeface="Calibri"/>
                <a:cs typeface="Times New Roman"/>
              </a:rPr>
              <a:t> </a:t>
            </a:r>
            <a:endParaRPr lang="fr-FR" sz="1100" dirty="0">
              <a:effectLst/>
              <a:latin typeface="Calibri"/>
              <a:ea typeface="Calibri"/>
              <a:cs typeface="Times New Roman"/>
            </a:endParaRPr>
          </a:p>
        </p:txBody>
      </p:sp>
    </p:spTree>
    <p:extLst>
      <p:ext uri="{BB962C8B-B14F-4D97-AF65-F5344CB8AC3E}">
        <p14:creationId xmlns:p14="http://schemas.microsoft.com/office/powerpoint/2010/main" val="326528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re digital change final">
  <a:themeElements>
    <a:clrScheme name="Obea_IF_Couleurs">
      <a:dk1>
        <a:sysClr val="windowText" lastClr="000000"/>
      </a:dk1>
      <a:lt1>
        <a:sysClr val="window" lastClr="FFFFFF"/>
      </a:lt1>
      <a:dk2>
        <a:srgbClr val="414141"/>
      </a:dk2>
      <a:lt2>
        <a:srgbClr val="D9D9D9"/>
      </a:lt2>
      <a:accent1>
        <a:srgbClr val="8064A2"/>
      </a:accent1>
      <a:accent2>
        <a:srgbClr val="DF6421"/>
      </a:accent2>
      <a:accent3>
        <a:srgbClr val="9CC52D"/>
      </a:accent3>
      <a:accent4>
        <a:srgbClr val="D79A25"/>
      </a:accent4>
      <a:accent5>
        <a:srgbClr val="0A3776"/>
      </a:accent5>
      <a:accent6>
        <a:srgbClr val="9FACCE"/>
      </a:accent6>
      <a:hlink>
        <a:srgbClr val="414141"/>
      </a:hlink>
      <a:folHlink>
        <a:srgbClr val="52525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0" rIns="36000" bIns="0" rtlCol="0">
        <a:spAutoFit/>
      </a:bodyPr>
      <a:lstStyle>
        <a:defPPr>
          <a:defRPr sz="1400" smtClean="0"/>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Offre digital change final</Template>
  <TotalTime>2334</TotalTime>
  <Words>668</Words>
  <Application>Microsoft Office PowerPoint</Application>
  <PresentationFormat>Format A4 (210 x 297 mm)</PresentationFormat>
  <Paragraphs>118</Paragraphs>
  <Slides>12</Slides>
  <Notes>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Offre digital change final</vt:lpstr>
      <vt:lpstr>Etude sur les métiers à forts enjeux du transport aérien   La mission SGS </vt:lpstr>
      <vt:lpstr>Présentation PowerPoint</vt:lpstr>
      <vt:lpstr>Rappel des objectifs de la phase 4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Offre « Digital Change »</dc:title>
  <dc:creator>Hana MEGHENEM</dc:creator>
  <cp:lastModifiedBy>Stéphane CHARBIT</cp:lastModifiedBy>
  <cp:revision>453</cp:revision>
  <cp:lastPrinted>2015-03-06T08:46:45Z</cp:lastPrinted>
  <dcterms:created xsi:type="dcterms:W3CDTF">2014-06-17T13:55:14Z</dcterms:created>
  <dcterms:modified xsi:type="dcterms:W3CDTF">2015-03-09T13:05:06Z</dcterms:modified>
</cp:coreProperties>
</file>