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6302A"/>
    <a:srgbClr val="7B6F5E"/>
    <a:srgbClr val="9F3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604" autoAdjust="0"/>
  </p:normalViewPr>
  <p:slideViewPr>
    <p:cSldViewPr snapToGrid="0" snapToObjects="1">
      <p:cViewPr varScale="1">
        <p:scale>
          <a:sx n="85" d="100"/>
          <a:sy n="85" d="100"/>
        </p:scale>
        <p:origin x="289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E5581A-D217-1F43-860C-1177CD16224D}" type="doc">
      <dgm:prSet loTypeId="urn:microsoft.com/office/officeart/2005/8/layout/process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DEFF9C6-5D62-7343-BEEB-0846B18EC5A5}">
      <dgm:prSet custT="1"/>
      <dgm:spPr/>
      <dgm:t>
        <a:bodyPr/>
        <a:lstStyle/>
        <a:p>
          <a:pPr rtl="0"/>
          <a:r>
            <a:rPr lang="fr-FR" sz="1200" b="1" dirty="0" smtClean="0">
              <a:latin typeface="Arial"/>
              <a:cs typeface="Arial"/>
            </a:rPr>
            <a:t>Début de contrat : accueil et formalisation du parcours de formation.</a:t>
          </a:r>
          <a:endParaRPr lang="fr-FR" sz="1200" b="1" dirty="0">
            <a:latin typeface="Arial"/>
            <a:cs typeface="Arial"/>
          </a:endParaRPr>
        </a:p>
      </dgm:t>
    </dgm:pt>
    <dgm:pt modelId="{EE0C8EBE-597B-434E-98B1-E7911162E80D}" type="parTrans" cxnId="{8D61F275-F251-234F-8A20-43A0CA4BFCB5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D54C62F4-3D1D-AA46-B8DB-98C8A0C697ED}" type="sibTrans" cxnId="{8D61F275-F251-234F-8A20-43A0CA4BFCB5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70E197A0-8445-464D-8F8F-C7103463BB67}">
      <dgm:prSet custT="1"/>
      <dgm:spPr/>
      <dgm:t>
        <a:bodyPr/>
        <a:lstStyle/>
        <a:p>
          <a:pPr rtl="0"/>
          <a:r>
            <a:rPr lang="fr-FR" sz="1200" b="1" dirty="0" smtClean="0">
              <a:latin typeface="Arial"/>
              <a:cs typeface="Arial"/>
            </a:rPr>
            <a:t>À l’issue de la période d’essai : bilan, ajustement du parcours de formation.</a:t>
          </a:r>
          <a:endParaRPr lang="fr-FR" sz="1200" b="1" dirty="0">
            <a:latin typeface="Arial"/>
            <a:cs typeface="Arial"/>
          </a:endParaRPr>
        </a:p>
      </dgm:t>
    </dgm:pt>
    <dgm:pt modelId="{A0661308-744A-724A-AF7A-2A83CB4EFB0A}" type="parTrans" cxnId="{694E58B6-4B2B-6745-9E1B-6EF5B34A043D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C80568E0-4E36-4C4F-85ED-E367204BAEF0}" type="sibTrans" cxnId="{694E58B6-4B2B-6745-9E1B-6EF5B34A043D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E895F152-E430-FC4B-8EB2-98A04A4730D0}">
      <dgm:prSet custT="1"/>
      <dgm:spPr/>
      <dgm:t>
        <a:bodyPr/>
        <a:lstStyle/>
        <a:p>
          <a:pPr rtl="0"/>
          <a:r>
            <a:rPr lang="fr-FR" sz="1200" b="1" smtClean="0">
              <a:latin typeface="Arial"/>
              <a:cs typeface="Arial"/>
            </a:rPr>
            <a:t>En cours de contrat : suivi de l’évolution et de l’acquisition des compétences.</a:t>
          </a:r>
          <a:endParaRPr lang="fr-FR" sz="1200" b="1">
            <a:latin typeface="Arial"/>
            <a:cs typeface="Arial"/>
          </a:endParaRPr>
        </a:p>
      </dgm:t>
    </dgm:pt>
    <dgm:pt modelId="{9B83040F-C64F-D541-B1C5-2229C74FC1F7}" type="parTrans" cxnId="{A125FC29-0009-8C4A-B8D7-831358EE3990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4519C10B-C627-FB40-8A9E-A23ADCC09135}" type="sibTrans" cxnId="{A125FC29-0009-8C4A-B8D7-831358EE3990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C14DBA54-0E14-F842-B52D-026983186539}">
      <dgm:prSet custT="1"/>
      <dgm:spPr/>
      <dgm:t>
        <a:bodyPr/>
        <a:lstStyle/>
        <a:p>
          <a:pPr rtl="0"/>
          <a:r>
            <a:rPr lang="fr-FR" sz="1200" b="1" dirty="0" smtClean="0">
              <a:latin typeface="Arial"/>
              <a:cs typeface="Arial"/>
            </a:rPr>
            <a:t>En fin de contrat : évaluation des apprentissages, bilan de l’accompagnement.</a:t>
          </a:r>
          <a:endParaRPr lang="fr-FR" sz="1200" b="1" dirty="0">
            <a:latin typeface="Arial"/>
            <a:cs typeface="Arial"/>
          </a:endParaRPr>
        </a:p>
      </dgm:t>
    </dgm:pt>
    <dgm:pt modelId="{C5974074-760C-074F-B7EC-F41DD10EB9FE}" type="parTrans" cxnId="{CE8A44F7-ACA8-4F44-A064-0EFE616E78F7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CF4145A1-9674-F449-8061-8AB18CC0E8FD}" type="sibTrans" cxnId="{CE8A44F7-ACA8-4F44-A064-0EFE616E78F7}">
      <dgm:prSet/>
      <dgm:spPr/>
      <dgm:t>
        <a:bodyPr/>
        <a:lstStyle/>
        <a:p>
          <a:endParaRPr lang="fr-FR" sz="1200" b="1">
            <a:latin typeface="Arial"/>
            <a:cs typeface="Arial"/>
          </a:endParaRPr>
        </a:p>
      </dgm:t>
    </dgm:pt>
    <dgm:pt modelId="{237EE73E-028C-4643-B358-EA2F59E5F528}">
      <dgm:prSet custT="1"/>
      <dgm:spPr/>
      <dgm:t>
        <a:bodyPr/>
        <a:lstStyle/>
        <a:p>
          <a:r>
            <a:rPr lang="fr-FR" sz="1200" b="1" dirty="0" smtClean="0">
              <a:latin typeface="Arial"/>
              <a:cs typeface="Arial"/>
            </a:rPr>
            <a:t>Avant l’arrivée de l’alternant : préparation des conditions d’accueil</a:t>
          </a:r>
          <a:endParaRPr lang="fr-FR" sz="1200" b="1" dirty="0">
            <a:latin typeface="Arial"/>
            <a:cs typeface="Arial"/>
          </a:endParaRPr>
        </a:p>
      </dgm:t>
    </dgm:pt>
    <dgm:pt modelId="{3EE9EAA3-5BBD-E647-A76C-12C6CFD178F7}" type="parTrans" cxnId="{9A5F9F0C-3ED4-9A4C-85DE-0F9C91CB89D3}">
      <dgm:prSet/>
      <dgm:spPr/>
      <dgm:t>
        <a:bodyPr/>
        <a:lstStyle/>
        <a:p>
          <a:endParaRPr lang="fr-FR"/>
        </a:p>
      </dgm:t>
    </dgm:pt>
    <dgm:pt modelId="{3145B461-5523-8845-BEC5-A7B19600E627}" type="sibTrans" cxnId="{9A5F9F0C-3ED4-9A4C-85DE-0F9C91CB89D3}">
      <dgm:prSet/>
      <dgm:spPr/>
      <dgm:t>
        <a:bodyPr/>
        <a:lstStyle/>
        <a:p>
          <a:endParaRPr lang="fr-FR"/>
        </a:p>
      </dgm:t>
    </dgm:pt>
    <dgm:pt modelId="{78C94424-4776-884B-9608-1AC1C070EE73}" type="pres">
      <dgm:prSet presAssocID="{F4E5581A-D217-1F43-860C-1177CD1622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5F2FEA7-DF5C-BF46-801B-3AF1D389597E}" type="pres">
      <dgm:prSet presAssocID="{C14DBA54-0E14-F842-B52D-026983186539}" presName="boxAndChildren" presStyleCnt="0"/>
      <dgm:spPr/>
    </dgm:pt>
    <dgm:pt modelId="{13626CF5-6F5A-3D4E-A401-A1FB90802ED1}" type="pres">
      <dgm:prSet presAssocID="{C14DBA54-0E14-F842-B52D-026983186539}" presName="parentTextBox" presStyleLbl="node1" presStyleIdx="0" presStyleCnt="5"/>
      <dgm:spPr/>
      <dgm:t>
        <a:bodyPr/>
        <a:lstStyle/>
        <a:p>
          <a:endParaRPr lang="fr-FR"/>
        </a:p>
      </dgm:t>
    </dgm:pt>
    <dgm:pt modelId="{BECDE405-9704-ED4C-96B2-481C18F52DF8}" type="pres">
      <dgm:prSet presAssocID="{4519C10B-C627-FB40-8A9E-A23ADCC09135}" presName="sp" presStyleCnt="0"/>
      <dgm:spPr/>
    </dgm:pt>
    <dgm:pt modelId="{73FD5C60-2B92-F549-95CA-0F17A407FCCE}" type="pres">
      <dgm:prSet presAssocID="{E895F152-E430-FC4B-8EB2-98A04A4730D0}" presName="arrowAndChildren" presStyleCnt="0"/>
      <dgm:spPr/>
    </dgm:pt>
    <dgm:pt modelId="{D212003F-2992-6740-A035-1B7EEDE58D04}" type="pres">
      <dgm:prSet presAssocID="{E895F152-E430-FC4B-8EB2-98A04A4730D0}" presName="parentTextArrow" presStyleLbl="node1" presStyleIdx="1" presStyleCnt="5"/>
      <dgm:spPr/>
      <dgm:t>
        <a:bodyPr/>
        <a:lstStyle/>
        <a:p>
          <a:endParaRPr lang="fr-FR"/>
        </a:p>
      </dgm:t>
    </dgm:pt>
    <dgm:pt modelId="{CE05BA2F-4BA1-3147-9206-A758E321A2A8}" type="pres">
      <dgm:prSet presAssocID="{C80568E0-4E36-4C4F-85ED-E367204BAEF0}" presName="sp" presStyleCnt="0"/>
      <dgm:spPr/>
    </dgm:pt>
    <dgm:pt modelId="{BF9A8930-3396-5B43-8AAE-D20D1A883702}" type="pres">
      <dgm:prSet presAssocID="{70E197A0-8445-464D-8F8F-C7103463BB67}" presName="arrowAndChildren" presStyleCnt="0"/>
      <dgm:spPr/>
    </dgm:pt>
    <dgm:pt modelId="{5A2E53FF-6897-B344-9917-2D4F6A5EFF0D}" type="pres">
      <dgm:prSet presAssocID="{70E197A0-8445-464D-8F8F-C7103463BB67}" presName="parentTextArrow" presStyleLbl="node1" presStyleIdx="2" presStyleCnt="5"/>
      <dgm:spPr/>
      <dgm:t>
        <a:bodyPr/>
        <a:lstStyle/>
        <a:p>
          <a:endParaRPr lang="fr-FR"/>
        </a:p>
      </dgm:t>
    </dgm:pt>
    <dgm:pt modelId="{B3BB0599-5CE6-DB47-8475-6E456481AF9A}" type="pres">
      <dgm:prSet presAssocID="{D54C62F4-3D1D-AA46-B8DB-98C8A0C697ED}" presName="sp" presStyleCnt="0"/>
      <dgm:spPr/>
    </dgm:pt>
    <dgm:pt modelId="{FAF4E550-2A08-0D49-B381-B2F121E08576}" type="pres">
      <dgm:prSet presAssocID="{2DEFF9C6-5D62-7343-BEEB-0846B18EC5A5}" presName="arrowAndChildren" presStyleCnt="0"/>
      <dgm:spPr/>
    </dgm:pt>
    <dgm:pt modelId="{E60D7BB1-8DF3-9645-B245-9C1BB042E78F}" type="pres">
      <dgm:prSet presAssocID="{2DEFF9C6-5D62-7343-BEEB-0846B18EC5A5}" presName="parentTextArrow" presStyleLbl="node1" presStyleIdx="3" presStyleCnt="5"/>
      <dgm:spPr/>
      <dgm:t>
        <a:bodyPr/>
        <a:lstStyle/>
        <a:p>
          <a:endParaRPr lang="fr-FR"/>
        </a:p>
      </dgm:t>
    </dgm:pt>
    <dgm:pt modelId="{C9F72694-3717-4B49-B055-AD7E2F6D6DB3}" type="pres">
      <dgm:prSet presAssocID="{3145B461-5523-8845-BEC5-A7B19600E627}" presName="sp" presStyleCnt="0"/>
      <dgm:spPr/>
    </dgm:pt>
    <dgm:pt modelId="{30B65F98-47A8-AC49-8790-A300E39DD5D2}" type="pres">
      <dgm:prSet presAssocID="{237EE73E-028C-4643-B358-EA2F59E5F528}" presName="arrowAndChildren" presStyleCnt="0"/>
      <dgm:spPr/>
    </dgm:pt>
    <dgm:pt modelId="{4FAC86F7-9670-DA4A-AE2A-28307F396BC9}" type="pres">
      <dgm:prSet presAssocID="{237EE73E-028C-4643-B358-EA2F59E5F528}" presName="parentTextArrow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9A5F9F0C-3ED4-9A4C-85DE-0F9C91CB89D3}" srcId="{F4E5581A-D217-1F43-860C-1177CD16224D}" destId="{237EE73E-028C-4643-B358-EA2F59E5F528}" srcOrd="0" destOrd="0" parTransId="{3EE9EAA3-5BBD-E647-A76C-12C6CFD178F7}" sibTransId="{3145B461-5523-8845-BEC5-A7B19600E627}"/>
    <dgm:cxn modelId="{90B6A4EF-A65C-FC4E-89FB-0473AABCB679}" type="presOf" srcId="{C14DBA54-0E14-F842-B52D-026983186539}" destId="{13626CF5-6F5A-3D4E-A401-A1FB90802ED1}" srcOrd="0" destOrd="0" presId="urn:microsoft.com/office/officeart/2005/8/layout/process4"/>
    <dgm:cxn modelId="{CE8A44F7-ACA8-4F44-A064-0EFE616E78F7}" srcId="{F4E5581A-D217-1F43-860C-1177CD16224D}" destId="{C14DBA54-0E14-F842-B52D-026983186539}" srcOrd="4" destOrd="0" parTransId="{C5974074-760C-074F-B7EC-F41DD10EB9FE}" sibTransId="{CF4145A1-9674-F449-8061-8AB18CC0E8FD}"/>
    <dgm:cxn modelId="{6B5F303E-5F24-A648-8A48-3EEEC824032A}" type="presOf" srcId="{E895F152-E430-FC4B-8EB2-98A04A4730D0}" destId="{D212003F-2992-6740-A035-1B7EEDE58D04}" srcOrd="0" destOrd="0" presId="urn:microsoft.com/office/officeart/2005/8/layout/process4"/>
    <dgm:cxn modelId="{8D61F275-F251-234F-8A20-43A0CA4BFCB5}" srcId="{F4E5581A-D217-1F43-860C-1177CD16224D}" destId="{2DEFF9C6-5D62-7343-BEEB-0846B18EC5A5}" srcOrd="1" destOrd="0" parTransId="{EE0C8EBE-597B-434E-98B1-E7911162E80D}" sibTransId="{D54C62F4-3D1D-AA46-B8DB-98C8A0C697ED}"/>
    <dgm:cxn modelId="{FD9B54A6-CEEC-574E-AA63-66FDFC282AE8}" type="presOf" srcId="{2DEFF9C6-5D62-7343-BEEB-0846B18EC5A5}" destId="{E60D7BB1-8DF3-9645-B245-9C1BB042E78F}" srcOrd="0" destOrd="0" presId="urn:microsoft.com/office/officeart/2005/8/layout/process4"/>
    <dgm:cxn modelId="{57F2A06B-F6F9-D541-99F0-26479F8A2EF9}" type="presOf" srcId="{237EE73E-028C-4643-B358-EA2F59E5F528}" destId="{4FAC86F7-9670-DA4A-AE2A-28307F396BC9}" srcOrd="0" destOrd="0" presId="urn:microsoft.com/office/officeart/2005/8/layout/process4"/>
    <dgm:cxn modelId="{1B529F61-4460-6545-949B-E596F779F6E0}" type="presOf" srcId="{70E197A0-8445-464D-8F8F-C7103463BB67}" destId="{5A2E53FF-6897-B344-9917-2D4F6A5EFF0D}" srcOrd="0" destOrd="0" presId="urn:microsoft.com/office/officeart/2005/8/layout/process4"/>
    <dgm:cxn modelId="{A125FC29-0009-8C4A-B8D7-831358EE3990}" srcId="{F4E5581A-D217-1F43-860C-1177CD16224D}" destId="{E895F152-E430-FC4B-8EB2-98A04A4730D0}" srcOrd="3" destOrd="0" parTransId="{9B83040F-C64F-D541-B1C5-2229C74FC1F7}" sibTransId="{4519C10B-C627-FB40-8A9E-A23ADCC09135}"/>
    <dgm:cxn modelId="{694E58B6-4B2B-6745-9E1B-6EF5B34A043D}" srcId="{F4E5581A-D217-1F43-860C-1177CD16224D}" destId="{70E197A0-8445-464D-8F8F-C7103463BB67}" srcOrd="2" destOrd="0" parTransId="{A0661308-744A-724A-AF7A-2A83CB4EFB0A}" sibTransId="{C80568E0-4E36-4C4F-85ED-E367204BAEF0}"/>
    <dgm:cxn modelId="{EF4F4638-0001-F349-8B18-CA4654F3F24A}" type="presOf" srcId="{F4E5581A-D217-1F43-860C-1177CD16224D}" destId="{78C94424-4776-884B-9608-1AC1C070EE73}" srcOrd="0" destOrd="0" presId="urn:microsoft.com/office/officeart/2005/8/layout/process4"/>
    <dgm:cxn modelId="{57A5D10C-13D2-8C44-BC54-4A0CE1B9F3DA}" type="presParOf" srcId="{78C94424-4776-884B-9608-1AC1C070EE73}" destId="{25F2FEA7-DF5C-BF46-801B-3AF1D389597E}" srcOrd="0" destOrd="0" presId="urn:microsoft.com/office/officeart/2005/8/layout/process4"/>
    <dgm:cxn modelId="{2F23F378-CFF3-2A40-A824-07187F787569}" type="presParOf" srcId="{25F2FEA7-DF5C-BF46-801B-3AF1D389597E}" destId="{13626CF5-6F5A-3D4E-A401-A1FB90802ED1}" srcOrd="0" destOrd="0" presId="urn:microsoft.com/office/officeart/2005/8/layout/process4"/>
    <dgm:cxn modelId="{131EF973-FD60-874D-B186-4CCCF2DDCFC5}" type="presParOf" srcId="{78C94424-4776-884B-9608-1AC1C070EE73}" destId="{BECDE405-9704-ED4C-96B2-481C18F52DF8}" srcOrd="1" destOrd="0" presId="urn:microsoft.com/office/officeart/2005/8/layout/process4"/>
    <dgm:cxn modelId="{C7C2F760-9022-B74C-B540-8F4633FEA217}" type="presParOf" srcId="{78C94424-4776-884B-9608-1AC1C070EE73}" destId="{73FD5C60-2B92-F549-95CA-0F17A407FCCE}" srcOrd="2" destOrd="0" presId="urn:microsoft.com/office/officeart/2005/8/layout/process4"/>
    <dgm:cxn modelId="{FCB2A22D-A2C4-2C43-A715-CC5ABAC9EF44}" type="presParOf" srcId="{73FD5C60-2B92-F549-95CA-0F17A407FCCE}" destId="{D212003F-2992-6740-A035-1B7EEDE58D04}" srcOrd="0" destOrd="0" presId="urn:microsoft.com/office/officeart/2005/8/layout/process4"/>
    <dgm:cxn modelId="{0245F75D-8D88-6849-BD39-8AB05500B6BC}" type="presParOf" srcId="{78C94424-4776-884B-9608-1AC1C070EE73}" destId="{CE05BA2F-4BA1-3147-9206-A758E321A2A8}" srcOrd="3" destOrd="0" presId="urn:microsoft.com/office/officeart/2005/8/layout/process4"/>
    <dgm:cxn modelId="{24A61F1F-46C6-9845-8E4B-611015FC0526}" type="presParOf" srcId="{78C94424-4776-884B-9608-1AC1C070EE73}" destId="{BF9A8930-3396-5B43-8AAE-D20D1A883702}" srcOrd="4" destOrd="0" presId="urn:microsoft.com/office/officeart/2005/8/layout/process4"/>
    <dgm:cxn modelId="{7668431D-48C3-EA41-8ACF-020E80DFBB25}" type="presParOf" srcId="{BF9A8930-3396-5B43-8AAE-D20D1A883702}" destId="{5A2E53FF-6897-B344-9917-2D4F6A5EFF0D}" srcOrd="0" destOrd="0" presId="urn:microsoft.com/office/officeart/2005/8/layout/process4"/>
    <dgm:cxn modelId="{209B5F34-711E-D14D-9362-ED1411C589E8}" type="presParOf" srcId="{78C94424-4776-884B-9608-1AC1C070EE73}" destId="{B3BB0599-5CE6-DB47-8475-6E456481AF9A}" srcOrd="5" destOrd="0" presId="urn:microsoft.com/office/officeart/2005/8/layout/process4"/>
    <dgm:cxn modelId="{4B3D65B0-3C8E-4C4F-91D1-CD6694F0E760}" type="presParOf" srcId="{78C94424-4776-884B-9608-1AC1C070EE73}" destId="{FAF4E550-2A08-0D49-B381-B2F121E08576}" srcOrd="6" destOrd="0" presId="urn:microsoft.com/office/officeart/2005/8/layout/process4"/>
    <dgm:cxn modelId="{4972FE1E-E085-8C4B-A7C7-1EAC2C88EF86}" type="presParOf" srcId="{FAF4E550-2A08-0D49-B381-B2F121E08576}" destId="{E60D7BB1-8DF3-9645-B245-9C1BB042E78F}" srcOrd="0" destOrd="0" presId="urn:microsoft.com/office/officeart/2005/8/layout/process4"/>
    <dgm:cxn modelId="{6B2BFC9D-EBE3-154F-AF14-B28EE8D571C9}" type="presParOf" srcId="{78C94424-4776-884B-9608-1AC1C070EE73}" destId="{C9F72694-3717-4B49-B055-AD7E2F6D6DB3}" srcOrd="7" destOrd="0" presId="urn:microsoft.com/office/officeart/2005/8/layout/process4"/>
    <dgm:cxn modelId="{E9840776-21E0-F543-BA7A-DBBE912EFE31}" type="presParOf" srcId="{78C94424-4776-884B-9608-1AC1C070EE73}" destId="{30B65F98-47A8-AC49-8790-A300E39DD5D2}" srcOrd="8" destOrd="0" presId="urn:microsoft.com/office/officeart/2005/8/layout/process4"/>
    <dgm:cxn modelId="{C176365A-C5C5-DA4D-B7F9-45D4A26AD21B}" type="presParOf" srcId="{30B65F98-47A8-AC49-8790-A300E39DD5D2}" destId="{4FAC86F7-9670-DA4A-AE2A-28307F396BC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E5581A-D217-1F43-860C-1177CD16224D}" type="doc">
      <dgm:prSet loTypeId="urn:microsoft.com/office/officeart/2005/8/layout/process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DEFF9C6-5D62-7343-BEEB-0846B18EC5A5}">
      <dgm:prSet custT="1"/>
      <dgm:spPr/>
      <dgm:t>
        <a:bodyPr/>
        <a:lstStyle/>
        <a:p>
          <a:pPr rtl="0"/>
          <a:r>
            <a:rPr lang="fr-FR" sz="900" b="1" dirty="0" smtClean="0">
              <a:latin typeface="Arial"/>
              <a:cs typeface="Arial"/>
            </a:rPr>
            <a:t>Début de contrat : accueil et formalisation du parcours de formation.</a:t>
          </a:r>
          <a:endParaRPr lang="fr-FR" sz="900" b="1" dirty="0">
            <a:latin typeface="Arial"/>
            <a:cs typeface="Arial"/>
          </a:endParaRPr>
        </a:p>
      </dgm:t>
    </dgm:pt>
    <dgm:pt modelId="{EE0C8EBE-597B-434E-98B1-E7911162E80D}" type="parTrans" cxnId="{8D61F275-F251-234F-8A20-43A0CA4BFCB5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D54C62F4-3D1D-AA46-B8DB-98C8A0C697ED}" type="sibTrans" cxnId="{8D61F275-F251-234F-8A20-43A0CA4BFCB5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78C94424-4776-884B-9608-1AC1C070EE73}" type="pres">
      <dgm:prSet presAssocID="{F4E5581A-D217-1F43-860C-1177CD1622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DC2F7D6-880D-A142-A7F2-8C44ACAFB2E5}" type="pres">
      <dgm:prSet presAssocID="{2DEFF9C6-5D62-7343-BEEB-0846B18EC5A5}" presName="boxAndChildren" presStyleCnt="0"/>
      <dgm:spPr/>
    </dgm:pt>
    <dgm:pt modelId="{412B111A-BCA9-1E4E-ADD5-3BFFE59CE6C3}" type="pres">
      <dgm:prSet presAssocID="{2DEFF9C6-5D62-7343-BEEB-0846B18EC5A5}" presName="parentTextBox" presStyleLbl="node1" presStyleIdx="0" presStyleCnt="1" custLinFactNeighborY="529"/>
      <dgm:spPr/>
      <dgm:t>
        <a:bodyPr/>
        <a:lstStyle/>
        <a:p>
          <a:endParaRPr lang="fr-FR"/>
        </a:p>
      </dgm:t>
    </dgm:pt>
  </dgm:ptLst>
  <dgm:cxnLst>
    <dgm:cxn modelId="{FB14F050-1026-AC4E-967E-D571E8566474}" type="presOf" srcId="{F4E5581A-D217-1F43-860C-1177CD16224D}" destId="{78C94424-4776-884B-9608-1AC1C070EE73}" srcOrd="0" destOrd="0" presId="urn:microsoft.com/office/officeart/2005/8/layout/process4"/>
    <dgm:cxn modelId="{26D9C415-1AD3-1F43-85CC-70F4AA6BFC41}" type="presOf" srcId="{2DEFF9C6-5D62-7343-BEEB-0846B18EC5A5}" destId="{412B111A-BCA9-1E4E-ADD5-3BFFE59CE6C3}" srcOrd="0" destOrd="0" presId="urn:microsoft.com/office/officeart/2005/8/layout/process4"/>
    <dgm:cxn modelId="{8D61F275-F251-234F-8A20-43A0CA4BFCB5}" srcId="{F4E5581A-D217-1F43-860C-1177CD16224D}" destId="{2DEFF9C6-5D62-7343-BEEB-0846B18EC5A5}" srcOrd="0" destOrd="0" parTransId="{EE0C8EBE-597B-434E-98B1-E7911162E80D}" sibTransId="{D54C62F4-3D1D-AA46-B8DB-98C8A0C697ED}"/>
    <dgm:cxn modelId="{0ED35AF4-8EB0-924C-9E4B-A5B3B2152170}" type="presParOf" srcId="{78C94424-4776-884B-9608-1AC1C070EE73}" destId="{4DC2F7D6-880D-A142-A7F2-8C44ACAFB2E5}" srcOrd="0" destOrd="0" presId="urn:microsoft.com/office/officeart/2005/8/layout/process4"/>
    <dgm:cxn modelId="{0FF155D7-72E8-E34D-9B04-D4DFDED85AF0}" type="presParOf" srcId="{4DC2F7D6-880D-A142-A7F2-8C44ACAFB2E5}" destId="{412B111A-BCA9-1E4E-ADD5-3BFFE59CE6C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E5581A-D217-1F43-860C-1177CD16224D}" type="doc">
      <dgm:prSet loTypeId="urn:microsoft.com/office/officeart/2005/8/layout/process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14DBA54-0E14-F842-B52D-026983186539}">
      <dgm:prSet custT="1"/>
      <dgm:spPr/>
      <dgm:t>
        <a:bodyPr/>
        <a:lstStyle/>
        <a:p>
          <a:pPr rtl="0"/>
          <a:r>
            <a:rPr lang="fr-FR" sz="900" b="1" dirty="0" smtClean="0">
              <a:latin typeface="Arial"/>
              <a:cs typeface="Arial"/>
            </a:rPr>
            <a:t>En fin de contrat : évaluation des apprentissages, bilan de l’accompagnement.</a:t>
          </a:r>
          <a:endParaRPr lang="fr-FR" sz="900" b="1" dirty="0">
            <a:latin typeface="Arial"/>
            <a:cs typeface="Arial"/>
          </a:endParaRPr>
        </a:p>
      </dgm:t>
    </dgm:pt>
    <dgm:pt modelId="{CF4145A1-9674-F449-8061-8AB18CC0E8FD}" type="sibTrans" cxnId="{CE8A44F7-ACA8-4F44-A064-0EFE616E78F7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C5974074-760C-074F-B7EC-F41DD10EB9FE}" type="parTrans" cxnId="{CE8A44F7-ACA8-4F44-A064-0EFE616E78F7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78C94424-4776-884B-9608-1AC1C070EE73}" type="pres">
      <dgm:prSet presAssocID="{F4E5581A-D217-1F43-860C-1177CD1622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5F2FEA7-DF5C-BF46-801B-3AF1D389597E}" type="pres">
      <dgm:prSet presAssocID="{C14DBA54-0E14-F842-B52D-026983186539}" presName="boxAndChildren" presStyleCnt="0"/>
      <dgm:spPr/>
    </dgm:pt>
    <dgm:pt modelId="{13626CF5-6F5A-3D4E-A401-A1FB90802ED1}" type="pres">
      <dgm:prSet presAssocID="{C14DBA54-0E14-F842-B52D-026983186539}" presName="parentTextBox" presStyleLbl="node1" presStyleIdx="0" presStyleCnt="1" custScaleY="70438"/>
      <dgm:spPr/>
      <dgm:t>
        <a:bodyPr/>
        <a:lstStyle/>
        <a:p>
          <a:endParaRPr lang="fr-FR"/>
        </a:p>
      </dgm:t>
    </dgm:pt>
  </dgm:ptLst>
  <dgm:cxnLst>
    <dgm:cxn modelId="{CE8A44F7-ACA8-4F44-A064-0EFE616E78F7}" srcId="{F4E5581A-D217-1F43-860C-1177CD16224D}" destId="{C14DBA54-0E14-F842-B52D-026983186539}" srcOrd="0" destOrd="0" parTransId="{C5974074-760C-074F-B7EC-F41DD10EB9FE}" sibTransId="{CF4145A1-9674-F449-8061-8AB18CC0E8FD}"/>
    <dgm:cxn modelId="{9A414120-0409-7146-8A7B-4FE10A9E4436}" type="presOf" srcId="{C14DBA54-0E14-F842-B52D-026983186539}" destId="{13626CF5-6F5A-3D4E-A401-A1FB90802ED1}" srcOrd="0" destOrd="0" presId="urn:microsoft.com/office/officeart/2005/8/layout/process4"/>
    <dgm:cxn modelId="{20E01C70-AE28-0B44-BB4F-03C74CBB70C6}" type="presOf" srcId="{F4E5581A-D217-1F43-860C-1177CD16224D}" destId="{78C94424-4776-884B-9608-1AC1C070EE73}" srcOrd="0" destOrd="0" presId="urn:microsoft.com/office/officeart/2005/8/layout/process4"/>
    <dgm:cxn modelId="{7A12DBBE-FC03-664B-B11F-FB3354832758}" type="presParOf" srcId="{78C94424-4776-884B-9608-1AC1C070EE73}" destId="{25F2FEA7-DF5C-BF46-801B-3AF1D389597E}" srcOrd="0" destOrd="0" presId="urn:microsoft.com/office/officeart/2005/8/layout/process4"/>
    <dgm:cxn modelId="{3D9AE616-18C9-3C48-A253-6D6405F6AB2C}" type="presParOf" srcId="{25F2FEA7-DF5C-BF46-801B-3AF1D389597E}" destId="{13626CF5-6F5A-3D4E-A401-A1FB90802ED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E5581A-D217-1F43-860C-1177CD16224D}" type="doc">
      <dgm:prSet loTypeId="urn:microsoft.com/office/officeart/2005/8/layout/process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0E197A0-8445-464D-8F8F-C7103463BB67}">
      <dgm:prSet custT="1"/>
      <dgm:spPr/>
      <dgm:t>
        <a:bodyPr/>
        <a:lstStyle/>
        <a:p>
          <a:pPr rtl="0"/>
          <a:r>
            <a:rPr lang="fr-FR" sz="900" b="1" dirty="0" smtClean="0">
              <a:latin typeface="Arial"/>
              <a:cs typeface="Arial"/>
            </a:rPr>
            <a:t>À l’issue de la période d’essai : bilan, ajustement du parcours de formation.</a:t>
          </a:r>
          <a:endParaRPr lang="fr-FR" sz="900" b="1" dirty="0">
            <a:latin typeface="Arial"/>
            <a:cs typeface="Arial"/>
          </a:endParaRPr>
        </a:p>
      </dgm:t>
    </dgm:pt>
    <dgm:pt modelId="{C80568E0-4E36-4C4F-85ED-E367204BAEF0}" type="sibTrans" cxnId="{694E58B6-4B2B-6745-9E1B-6EF5B34A043D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A0661308-744A-724A-AF7A-2A83CB4EFB0A}" type="parTrans" cxnId="{694E58B6-4B2B-6745-9E1B-6EF5B34A043D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78C94424-4776-884B-9608-1AC1C070EE73}" type="pres">
      <dgm:prSet presAssocID="{F4E5581A-D217-1F43-860C-1177CD1622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E18902-DCBA-D248-A715-6EC8727881C1}" type="pres">
      <dgm:prSet presAssocID="{70E197A0-8445-464D-8F8F-C7103463BB67}" presName="boxAndChildren" presStyleCnt="0"/>
      <dgm:spPr/>
    </dgm:pt>
    <dgm:pt modelId="{FFCCF600-01E4-3346-A0A3-5169191DAEB2}" type="pres">
      <dgm:prSet presAssocID="{70E197A0-8445-464D-8F8F-C7103463BB67}" presName="parentTextBox" presStyleLbl="node1" presStyleIdx="0" presStyleCnt="1" custLinFactNeighborY="-16667"/>
      <dgm:spPr/>
      <dgm:t>
        <a:bodyPr/>
        <a:lstStyle/>
        <a:p>
          <a:endParaRPr lang="fr-FR"/>
        </a:p>
      </dgm:t>
    </dgm:pt>
  </dgm:ptLst>
  <dgm:cxnLst>
    <dgm:cxn modelId="{131F8115-3D91-8A4B-919C-A8526CAB8CAA}" type="presOf" srcId="{70E197A0-8445-464D-8F8F-C7103463BB67}" destId="{FFCCF600-01E4-3346-A0A3-5169191DAEB2}" srcOrd="0" destOrd="0" presId="urn:microsoft.com/office/officeart/2005/8/layout/process4"/>
    <dgm:cxn modelId="{694E58B6-4B2B-6745-9E1B-6EF5B34A043D}" srcId="{F4E5581A-D217-1F43-860C-1177CD16224D}" destId="{70E197A0-8445-464D-8F8F-C7103463BB67}" srcOrd="0" destOrd="0" parTransId="{A0661308-744A-724A-AF7A-2A83CB4EFB0A}" sibTransId="{C80568E0-4E36-4C4F-85ED-E367204BAEF0}"/>
    <dgm:cxn modelId="{632E3D88-4BF8-014F-B325-9C19465A2E34}" type="presOf" srcId="{F4E5581A-D217-1F43-860C-1177CD16224D}" destId="{78C94424-4776-884B-9608-1AC1C070EE73}" srcOrd="0" destOrd="0" presId="urn:microsoft.com/office/officeart/2005/8/layout/process4"/>
    <dgm:cxn modelId="{95921B3B-4751-C244-BF82-EF4B4437F3FA}" type="presParOf" srcId="{78C94424-4776-884B-9608-1AC1C070EE73}" destId="{34E18902-DCBA-D248-A715-6EC8727881C1}" srcOrd="0" destOrd="0" presId="urn:microsoft.com/office/officeart/2005/8/layout/process4"/>
    <dgm:cxn modelId="{174CC5A1-FC32-1349-9D6D-3490B82E8C84}" type="presParOf" srcId="{34E18902-DCBA-D248-A715-6EC8727881C1}" destId="{FFCCF600-01E4-3346-A0A3-5169191DAE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E5581A-D217-1F43-860C-1177CD16224D}" type="doc">
      <dgm:prSet loTypeId="urn:microsoft.com/office/officeart/2005/8/layout/process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895F152-E430-FC4B-8EB2-98A04A4730D0}">
      <dgm:prSet custT="1"/>
      <dgm:spPr/>
      <dgm:t>
        <a:bodyPr/>
        <a:lstStyle/>
        <a:p>
          <a:pPr rtl="0"/>
          <a:r>
            <a:rPr lang="fr-FR" sz="900" b="1" dirty="0" smtClean="0">
              <a:latin typeface="Arial"/>
              <a:cs typeface="Arial"/>
            </a:rPr>
            <a:t>En cours de contrat : suivi de l’évolution et de l’acquisition des compétences.</a:t>
          </a:r>
          <a:endParaRPr lang="fr-FR" sz="900" b="1" dirty="0">
            <a:latin typeface="Arial"/>
            <a:cs typeface="Arial"/>
          </a:endParaRPr>
        </a:p>
      </dgm:t>
    </dgm:pt>
    <dgm:pt modelId="{4519C10B-C627-FB40-8A9E-A23ADCC09135}" type="sibTrans" cxnId="{A125FC29-0009-8C4A-B8D7-831358EE3990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9B83040F-C64F-D541-B1C5-2229C74FC1F7}" type="parTrans" cxnId="{A125FC29-0009-8C4A-B8D7-831358EE3990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78C94424-4776-884B-9608-1AC1C070EE73}" type="pres">
      <dgm:prSet presAssocID="{F4E5581A-D217-1F43-860C-1177CD1622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B23B630-A6E8-D144-B209-2088BBCCEFA3}" type="pres">
      <dgm:prSet presAssocID="{E895F152-E430-FC4B-8EB2-98A04A4730D0}" presName="boxAndChildren" presStyleCnt="0"/>
      <dgm:spPr/>
    </dgm:pt>
    <dgm:pt modelId="{AFA79652-AF30-8E40-BC6B-BCD6C12323B3}" type="pres">
      <dgm:prSet presAssocID="{E895F152-E430-FC4B-8EB2-98A04A4730D0}" presName="parentTextBox" presStyleLbl="node1" presStyleIdx="0" presStyleCnt="1"/>
      <dgm:spPr/>
      <dgm:t>
        <a:bodyPr/>
        <a:lstStyle/>
        <a:p>
          <a:endParaRPr lang="fr-FR"/>
        </a:p>
      </dgm:t>
    </dgm:pt>
  </dgm:ptLst>
  <dgm:cxnLst>
    <dgm:cxn modelId="{428920F2-1051-554F-9763-407B2D0BCE27}" type="presOf" srcId="{F4E5581A-D217-1F43-860C-1177CD16224D}" destId="{78C94424-4776-884B-9608-1AC1C070EE73}" srcOrd="0" destOrd="0" presId="urn:microsoft.com/office/officeart/2005/8/layout/process4"/>
    <dgm:cxn modelId="{A125FC29-0009-8C4A-B8D7-831358EE3990}" srcId="{F4E5581A-D217-1F43-860C-1177CD16224D}" destId="{E895F152-E430-FC4B-8EB2-98A04A4730D0}" srcOrd="0" destOrd="0" parTransId="{9B83040F-C64F-D541-B1C5-2229C74FC1F7}" sibTransId="{4519C10B-C627-FB40-8A9E-A23ADCC09135}"/>
    <dgm:cxn modelId="{E9528DB2-A36D-BE42-A49C-E8DA441FE6AC}" type="presOf" srcId="{E895F152-E430-FC4B-8EB2-98A04A4730D0}" destId="{AFA79652-AF30-8E40-BC6B-BCD6C12323B3}" srcOrd="0" destOrd="0" presId="urn:microsoft.com/office/officeart/2005/8/layout/process4"/>
    <dgm:cxn modelId="{DCE3A802-745C-2C44-8632-3BA2C3BD65BF}" type="presParOf" srcId="{78C94424-4776-884B-9608-1AC1C070EE73}" destId="{DB23B630-A6E8-D144-B209-2088BBCCEFA3}" srcOrd="0" destOrd="0" presId="urn:microsoft.com/office/officeart/2005/8/layout/process4"/>
    <dgm:cxn modelId="{C6065B8E-9640-F740-B13E-05F107E7AE8A}" type="presParOf" srcId="{DB23B630-A6E8-D144-B209-2088BBCCEFA3}" destId="{AFA79652-AF30-8E40-BC6B-BCD6C12323B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E5581A-D217-1F43-860C-1177CD16224D}" type="doc">
      <dgm:prSet loTypeId="urn:microsoft.com/office/officeart/2005/8/layout/process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DEFF9C6-5D62-7343-BEEB-0846B18EC5A5}">
      <dgm:prSet custT="1"/>
      <dgm:spPr/>
      <dgm:t>
        <a:bodyPr/>
        <a:lstStyle/>
        <a:p>
          <a:pPr rtl="0"/>
          <a:r>
            <a:rPr lang="fr-FR" sz="900" b="1" dirty="0" smtClean="0">
              <a:latin typeface="Arial"/>
              <a:cs typeface="Arial"/>
            </a:rPr>
            <a:t>Avant l’arrivée de l’alternant : préparation des conditions d’accueil.</a:t>
          </a:r>
          <a:endParaRPr lang="fr-FR" sz="900" b="1" dirty="0">
            <a:latin typeface="Arial"/>
            <a:cs typeface="Arial"/>
          </a:endParaRPr>
        </a:p>
      </dgm:t>
    </dgm:pt>
    <dgm:pt modelId="{EE0C8EBE-597B-434E-98B1-E7911162E80D}" type="parTrans" cxnId="{8D61F275-F251-234F-8A20-43A0CA4BFCB5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D54C62F4-3D1D-AA46-B8DB-98C8A0C697ED}" type="sibTrans" cxnId="{8D61F275-F251-234F-8A20-43A0CA4BFCB5}">
      <dgm:prSet/>
      <dgm:spPr/>
      <dgm:t>
        <a:bodyPr/>
        <a:lstStyle/>
        <a:p>
          <a:endParaRPr lang="fr-FR" sz="900" b="1">
            <a:latin typeface="Arial"/>
            <a:cs typeface="Arial"/>
          </a:endParaRPr>
        </a:p>
      </dgm:t>
    </dgm:pt>
    <dgm:pt modelId="{78C94424-4776-884B-9608-1AC1C070EE73}" type="pres">
      <dgm:prSet presAssocID="{F4E5581A-D217-1F43-860C-1177CD1622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DC2F7D6-880D-A142-A7F2-8C44ACAFB2E5}" type="pres">
      <dgm:prSet presAssocID="{2DEFF9C6-5D62-7343-BEEB-0846B18EC5A5}" presName="boxAndChildren" presStyleCnt="0"/>
      <dgm:spPr/>
    </dgm:pt>
    <dgm:pt modelId="{412B111A-BCA9-1E4E-ADD5-3BFFE59CE6C3}" type="pres">
      <dgm:prSet presAssocID="{2DEFF9C6-5D62-7343-BEEB-0846B18EC5A5}" presName="parentTextBox" presStyleLbl="node1" presStyleIdx="0" presStyleCnt="1" custLinFactNeighborY="529"/>
      <dgm:spPr/>
      <dgm:t>
        <a:bodyPr/>
        <a:lstStyle/>
        <a:p>
          <a:endParaRPr lang="fr-FR"/>
        </a:p>
      </dgm:t>
    </dgm:pt>
  </dgm:ptLst>
  <dgm:cxnLst>
    <dgm:cxn modelId="{5F56E400-BA16-6746-9A5A-AC5A9531AC83}" type="presOf" srcId="{F4E5581A-D217-1F43-860C-1177CD16224D}" destId="{78C94424-4776-884B-9608-1AC1C070EE73}" srcOrd="0" destOrd="0" presId="urn:microsoft.com/office/officeart/2005/8/layout/process4"/>
    <dgm:cxn modelId="{8D61F275-F251-234F-8A20-43A0CA4BFCB5}" srcId="{F4E5581A-D217-1F43-860C-1177CD16224D}" destId="{2DEFF9C6-5D62-7343-BEEB-0846B18EC5A5}" srcOrd="0" destOrd="0" parTransId="{EE0C8EBE-597B-434E-98B1-E7911162E80D}" sibTransId="{D54C62F4-3D1D-AA46-B8DB-98C8A0C697ED}"/>
    <dgm:cxn modelId="{18C8A0BC-3958-8941-88ED-AB8D53A1AFCE}" type="presOf" srcId="{2DEFF9C6-5D62-7343-BEEB-0846B18EC5A5}" destId="{412B111A-BCA9-1E4E-ADD5-3BFFE59CE6C3}" srcOrd="0" destOrd="0" presId="urn:microsoft.com/office/officeart/2005/8/layout/process4"/>
    <dgm:cxn modelId="{0DD450C1-A939-7640-B73E-6303C6BCBB33}" type="presParOf" srcId="{78C94424-4776-884B-9608-1AC1C070EE73}" destId="{4DC2F7D6-880D-A142-A7F2-8C44ACAFB2E5}" srcOrd="0" destOrd="0" presId="urn:microsoft.com/office/officeart/2005/8/layout/process4"/>
    <dgm:cxn modelId="{6FB6C1BB-85A0-0148-A367-AE2FA66C7B65}" type="presParOf" srcId="{4DC2F7D6-880D-A142-A7F2-8C44ACAFB2E5}" destId="{412B111A-BCA9-1E4E-ADD5-3BFFE59CE6C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26CF5-6F5A-3D4E-A401-A1FB90802ED1}">
      <dsp:nvSpPr>
        <dsp:cNvPr id="0" name=""/>
        <dsp:cNvSpPr/>
      </dsp:nvSpPr>
      <dsp:spPr>
        <a:xfrm>
          <a:off x="0" y="4436216"/>
          <a:ext cx="4289910" cy="727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latin typeface="Arial"/>
              <a:cs typeface="Arial"/>
            </a:rPr>
            <a:t>En fin de contrat : évaluation des apprentissages, bilan de l’accompagnement.</a:t>
          </a:r>
          <a:endParaRPr lang="fr-FR" sz="1200" b="1" kern="1200" dirty="0">
            <a:latin typeface="Arial"/>
            <a:cs typeface="Arial"/>
          </a:endParaRPr>
        </a:p>
      </dsp:txBody>
      <dsp:txXfrm>
        <a:off x="0" y="4436216"/>
        <a:ext cx="4289910" cy="727798"/>
      </dsp:txXfrm>
    </dsp:sp>
    <dsp:sp modelId="{D212003F-2992-6740-A035-1B7EEDE58D04}">
      <dsp:nvSpPr>
        <dsp:cNvPr id="0" name=""/>
        <dsp:cNvSpPr/>
      </dsp:nvSpPr>
      <dsp:spPr>
        <a:xfrm rot="10800000">
          <a:off x="0" y="3327780"/>
          <a:ext cx="4289910" cy="111935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smtClean="0">
              <a:latin typeface="Arial"/>
              <a:cs typeface="Arial"/>
            </a:rPr>
            <a:t>En cours de contrat : suivi de l’évolution et de l’acquisition des compétences.</a:t>
          </a:r>
          <a:endParaRPr lang="fr-FR" sz="1200" b="1" kern="1200">
            <a:latin typeface="Arial"/>
            <a:cs typeface="Arial"/>
          </a:endParaRPr>
        </a:p>
      </dsp:txBody>
      <dsp:txXfrm rot="10800000">
        <a:off x="0" y="3327780"/>
        <a:ext cx="4289910" cy="727322"/>
      </dsp:txXfrm>
    </dsp:sp>
    <dsp:sp modelId="{5A2E53FF-6897-B344-9917-2D4F6A5EFF0D}">
      <dsp:nvSpPr>
        <dsp:cNvPr id="0" name=""/>
        <dsp:cNvSpPr/>
      </dsp:nvSpPr>
      <dsp:spPr>
        <a:xfrm rot="10800000">
          <a:off x="0" y="2219343"/>
          <a:ext cx="4289910" cy="111935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latin typeface="Arial"/>
              <a:cs typeface="Arial"/>
            </a:rPr>
            <a:t>À l’issue de la période d’essai : bilan, ajustement du parcours de formation.</a:t>
          </a:r>
          <a:endParaRPr lang="fr-FR" sz="1200" b="1" kern="1200" dirty="0">
            <a:latin typeface="Arial"/>
            <a:cs typeface="Arial"/>
          </a:endParaRPr>
        </a:p>
      </dsp:txBody>
      <dsp:txXfrm rot="10800000">
        <a:off x="0" y="2219343"/>
        <a:ext cx="4289910" cy="727322"/>
      </dsp:txXfrm>
    </dsp:sp>
    <dsp:sp modelId="{E60D7BB1-8DF3-9645-B245-9C1BB042E78F}">
      <dsp:nvSpPr>
        <dsp:cNvPr id="0" name=""/>
        <dsp:cNvSpPr/>
      </dsp:nvSpPr>
      <dsp:spPr>
        <a:xfrm rot="10800000">
          <a:off x="0" y="1110906"/>
          <a:ext cx="4289910" cy="111935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latin typeface="Arial"/>
              <a:cs typeface="Arial"/>
            </a:rPr>
            <a:t>Début de contrat : accueil et formalisation du parcours de formation.</a:t>
          </a:r>
          <a:endParaRPr lang="fr-FR" sz="1200" b="1" kern="1200" dirty="0">
            <a:latin typeface="Arial"/>
            <a:cs typeface="Arial"/>
          </a:endParaRPr>
        </a:p>
      </dsp:txBody>
      <dsp:txXfrm rot="10800000">
        <a:off x="0" y="1110906"/>
        <a:ext cx="4289910" cy="727322"/>
      </dsp:txXfrm>
    </dsp:sp>
    <dsp:sp modelId="{4FAC86F7-9670-DA4A-AE2A-28307F396BC9}">
      <dsp:nvSpPr>
        <dsp:cNvPr id="0" name=""/>
        <dsp:cNvSpPr/>
      </dsp:nvSpPr>
      <dsp:spPr>
        <a:xfrm rot="10800000">
          <a:off x="0" y="2469"/>
          <a:ext cx="4289910" cy="111935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latin typeface="Arial"/>
              <a:cs typeface="Arial"/>
            </a:rPr>
            <a:t>Avant l’arrivée de l’alternant : préparation des conditions d’accueil</a:t>
          </a:r>
          <a:endParaRPr lang="fr-FR" sz="1200" b="1" kern="1200" dirty="0">
            <a:latin typeface="Arial"/>
            <a:cs typeface="Arial"/>
          </a:endParaRPr>
        </a:p>
      </dsp:txBody>
      <dsp:txXfrm rot="10800000">
        <a:off x="0" y="2469"/>
        <a:ext cx="4289910" cy="7273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B111A-BCA9-1E4E-ADD5-3BFFE59CE6C3}">
      <dsp:nvSpPr>
        <dsp:cNvPr id="0" name=""/>
        <dsp:cNvSpPr/>
      </dsp:nvSpPr>
      <dsp:spPr>
        <a:xfrm>
          <a:off x="0" y="0"/>
          <a:ext cx="1416509" cy="11218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1" kern="1200" dirty="0" smtClean="0">
              <a:latin typeface="Arial"/>
              <a:cs typeface="Arial"/>
            </a:rPr>
            <a:t>Début de contrat : accueil et formalisation du parcours de formation.</a:t>
          </a:r>
          <a:endParaRPr lang="fr-FR" sz="900" b="1" kern="1200" dirty="0">
            <a:latin typeface="Arial"/>
            <a:cs typeface="Arial"/>
          </a:endParaRPr>
        </a:p>
      </dsp:txBody>
      <dsp:txXfrm>
        <a:off x="0" y="0"/>
        <a:ext cx="1416509" cy="1121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26CF5-6F5A-3D4E-A401-A1FB90802ED1}">
      <dsp:nvSpPr>
        <dsp:cNvPr id="0" name=""/>
        <dsp:cNvSpPr/>
      </dsp:nvSpPr>
      <dsp:spPr>
        <a:xfrm>
          <a:off x="0" y="235139"/>
          <a:ext cx="1405216" cy="11205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1" kern="1200" dirty="0" smtClean="0">
              <a:latin typeface="Arial"/>
              <a:cs typeface="Arial"/>
            </a:rPr>
            <a:t>En fin de contrat : évaluation des apprentissages, bilan de l’accompagnement.</a:t>
          </a:r>
          <a:endParaRPr lang="fr-FR" sz="900" b="1" kern="1200" dirty="0">
            <a:latin typeface="Arial"/>
            <a:cs typeface="Arial"/>
          </a:endParaRPr>
        </a:p>
      </dsp:txBody>
      <dsp:txXfrm>
        <a:off x="0" y="235139"/>
        <a:ext cx="1405216" cy="11205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CF600-01E4-3346-A0A3-5169191DAEB2}">
      <dsp:nvSpPr>
        <dsp:cNvPr id="0" name=""/>
        <dsp:cNvSpPr/>
      </dsp:nvSpPr>
      <dsp:spPr>
        <a:xfrm>
          <a:off x="0" y="0"/>
          <a:ext cx="1416509" cy="1189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1" kern="1200" dirty="0" smtClean="0">
              <a:latin typeface="Arial"/>
              <a:cs typeface="Arial"/>
            </a:rPr>
            <a:t>À l’issue de la période d’essai : bilan, ajustement du parcours de formation.</a:t>
          </a:r>
          <a:endParaRPr lang="fr-FR" sz="900" b="1" kern="1200" dirty="0">
            <a:latin typeface="Arial"/>
            <a:cs typeface="Arial"/>
          </a:endParaRPr>
        </a:p>
      </dsp:txBody>
      <dsp:txXfrm>
        <a:off x="0" y="0"/>
        <a:ext cx="1416509" cy="11897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79652-AF30-8E40-BC6B-BCD6C12323B3}">
      <dsp:nvSpPr>
        <dsp:cNvPr id="0" name=""/>
        <dsp:cNvSpPr/>
      </dsp:nvSpPr>
      <dsp:spPr>
        <a:xfrm>
          <a:off x="0" y="0"/>
          <a:ext cx="1416509" cy="1167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1" kern="1200" dirty="0" smtClean="0">
              <a:latin typeface="Arial"/>
              <a:cs typeface="Arial"/>
            </a:rPr>
            <a:t>En cours de contrat : suivi de l’évolution et de l’acquisition des compétences.</a:t>
          </a:r>
          <a:endParaRPr lang="fr-FR" sz="900" b="1" kern="1200" dirty="0">
            <a:latin typeface="Arial"/>
            <a:cs typeface="Arial"/>
          </a:endParaRPr>
        </a:p>
      </dsp:txBody>
      <dsp:txXfrm>
        <a:off x="0" y="0"/>
        <a:ext cx="1416509" cy="11675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B111A-BCA9-1E4E-ADD5-3BFFE59CE6C3}">
      <dsp:nvSpPr>
        <dsp:cNvPr id="0" name=""/>
        <dsp:cNvSpPr/>
      </dsp:nvSpPr>
      <dsp:spPr>
        <a:xfrm>
          <a:off x="0" y="0"/>
          <a:ext cx="1416509" cy="1128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1" kern="1200" dirty="0" smtClean="0">
              <a:latin typeface="Arial"/>
              <a:cs typeface="Arial"/>
            </a:rPr>
            <a:t>Avant l’arrivée de l’alternant : préparation des conditions d’accueil.</a:t>
          </a:r>
          <a:endParaRPr lang="fr-FR" sz="900" b="1" kern="1200" dirty="0">
            <a:latin typeface="Arial"/>
            <a:cs typeface="Arial"/>
          </a:endParaRPr>
        </a:p>
      </dsp:txBody>
      <dsp:txXfrm>
        <a:off x="0" y="0"/>
        <a:ext cx="1416509" cy="1128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A0E7-8E6B-CF4D-A5DD-1C12988CDF6D}" type="datetimeFigureOut">
              <a:rPr lang="fr-FR" smtClean="0"/>
              <a:t>11/06/2015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3B34-49CE-6A43-A716-EE3E230B6D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59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A0E7-8E6B-CF4D-A5DD-1C12988CDF6D}" type="datetimeFigureOut">
              <a:rPr lang="fr-FR" smtClean="0"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3B34-49CE-6A43-A716-EE3E230B6D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36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Frutiger LT Std 45 Light"/>
          <a:ea typeface="+mj-ea"/>
          <a:cs typeface="Frutiger LT Std 45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diagramData" Target="../diagrams/data5.xml"/><Relationship Id="rId26" Type="http://schemas.openxmlformats.org/officeDocument/2006/relationships/diagramColors" Target="../diagrams/colors6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5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5" Type="http://schemas.openxmlformats.org/officeDocument/2006/relationships/diagramQuickStyle" Target="../diagrams/quickStyle6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4.xml"/><Relationship Id="rId20" Type="http://schemas.openxmlformats.org/officeDocument/2006/relationships/diagramQuickStyle" Target="../diagrams/quickStyl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24" Type="http://schemas.openxmlformats.org/officeDocument/2006/relationships/diagramLayout" Target="../diagrams/layout6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23" Type="http://schemas.openxmlformats.org/officeDocument/2006/relationships/diagramData" Target="../diagrams/data6.xml"/><Relationship Id="rId10" Type="http://schemas.openxmlformats.org/officeDocument/2006/relationships/diagramQuickStyle" Target="../diagrams/quickStyle3.xml"/><Relationship Id="rId19" Type="http://schemas.openxmlformats.org/officeDocument/2006/relationships/diagramLayout" Target="../diagrams/layout5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Relationship Id="rId22" Type="http://schemas.microsoft.com/office/2007/relationships/diagramDrawing" Target="../diagrams/drawing5.xml"/><Relationship Id="rId27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533"/>
            <a:ext cx="384830" cy="8045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22" name="Zone de texte 141"/>
          <p:cNvSpPr txBox="1"/>
          <p:nvPr/>
        </p:nvSpPr>
        <p:spPr>
          <a:xfrm>
            <a:off x="1124136" y="249648"/>
            <a:ext cx="5683064" cy="45588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 smtClean="0">
                <a:solidFill>
                  <a:srgbClr val="E03972"/>
                </a:solidFill>
                <a:effectLst/>
                <a:latin typeface="Arial "/>
                <a:ea typeface="Arial"/>
                <a:cs typeface="Arial "/>
              </a:rPr>
              <a:t>Étapes de suivi de l’alternant</a:t>
            </a:r>
          </a:p>
          <a:p>
            <a:pPr algn="ctr">
              <a:spcAft>
                <a:spcPts val="1000"/>
              </a:spcAft>
            </a:pPr>
            <a:r>
              <a:rPr lang="fr-FR" sz="900" b="1" i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À </a:t>
            </a:r>
            <a:r>
              <a:rPr lang="fr-FR" sz="900" b="1" i="1" dirty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destination des tuteurs</a:t>
            </a:r>
            <a:endParaRPr lang="fr-FR" sz="900" i="1" dirty="0">
              <a:effectLst/>
              <a:latin typeface="Arial "/>
              <a:ea typeface="Arial"/>
              <a:cs typeface="Arial 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2199" y="2384540"/>
            <a:ext cx="6453866" cy="284817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effectLst/>
                <a:latin typeface="Arial"/>
                <a:ea typeface="Arial"/>
                <a:cs typeface="Arial"/>
              </a:rPr>
              <a:t>ÉTAPES CLÉS DE L’ACCOMPAGNEMENT TUTORAL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4830" y="1208658"/>
            <a:ext cx="6422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SOMMAIRE DE LA FICHE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Étapes clés de l’accompagnement tutoral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Présentation des étapes clés de l’accompagnement tutoral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28644104"/>
              </p:ext>
            </p:extLst>
          </p:nvPr>
        </p:nvGraphicFramePr>
        <p:xfrm>
          <a:off x="1610824" y="3132667"/>
          <a:ext cx="4289910" cy="5166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Imag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952" y="0"/>
            <a:ext cx="1084184" cy="705533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0" y="863600"/>
            <a:ext cx="10841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400" b="1" dirty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Fiche n° </a:t>
            </a:r>
            <a:r>
              <a:rPr lang="fr-FR" sz="1400" b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6</a:t>
            </a:r>
            <a:endParaRPr lang="fr-FR" sz="1400" b="1" dirty="0">
              <a:solidFill>
                <a:srgbClr val="E03972"/>
              </a:solidFill>
              <a:latin typeface="Arial "/>
              <a:ea typeface="Arial"/>
              <a:cs typeface="Arial "/>
            </a:endParaRPr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dirty="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 dirty="0"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569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84830" cy="8751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23" name="Rectangle 22"/>
          <p:cNvSpPr/>
          <p:nvPr/>
        </p:nvSpPr>
        <p:spPr>
          <a:xfrm>
            <a:off x="382199" y="255427"/>
            <a:ext cx="6453866" cy="284817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effectLst/>
                <a:latin typeface="Arial"/>
                <a:ea typeface="Arial"/>
                <a:cs typeface="Arial"/>
              </a:rPr>
              <a:t>PRÉSENTATION DES ÉTAPES CLÉS DE L’ACCOMPAGNEMENT TUTORAL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80706" y="2517891"/>
            <a:ext cx="4617967" cy="817976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Le tuteur reçoit l’alternant et lui présente son cadre de travail (espace de travail, outils et documents mis à disposition, carnet d’accès, livret d’accueil si cela n’est pas fait par le dirigeant/RH, uniforme et/ou équipements de protection individuelle),</a:t>
            </a:r>
            <a:endParaRPr lang="fr-FR" sz="900" dirty="0">
              <a:latin typeface="Arial"/>
              <a:cs typeface="Arial"/>
            </a:endParaRP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Présenter </a:t>
            </a:r>
            <a:r>
              <a:rPr lang="fr-FR" sz="900" dirty="0">
                <a:latin typeface="Arial"/>
                <a:cs typeface="Arial"/>
              </a:rPr>
              <a:t>l’alternant </a:t>
            </a:r>
            <a:r>
              <a:rPr lang="fr-FR" sz="900" dirty="0" smtClean="0">
                <a:latin typeface="Arial"/>
                <a:cs typeface="Arial"/>
              </a:rPr>
              <a:t>à </a:t>
            </a:r>
            <a:r>
              <a:rPr lang="fr-FR" sz="900" dirty="0">
                <a:latin typeface="Arial"/>
                <a:cs typeface="Arial"/>
              </a:rPr>
              <a:t>l’ensemble de l’équipe.</a:t>
            </a: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Remettre à l’alternant le planning </a:t>
            </a:r>
            <a:r>
              <a:rPr lang="fr-FR" sz="900" dirty="0">
                <a:latin typeface="Arial"/>
                <a:cs typeface="Arial"/>
              </a:rPr>
              <a:t>d’activité </a:t>
            </a:r>
            <a:r>
              <a:rPr lang="fr-FR" sz="900" dirty="0" smtClean="0">
                <a:latin typeface="Arial"/>
                <a:cs typeface="Arial"/>
              </a:rPr>
              <a:t>(école</a:t>
            </a:r>
            <a:r>
              <a:rPr lang="fr-FR" sz="900" dirty="0">
                <a:latin typeface="Arial"/>
                <a:cs typeface="Arial"/>
              </a:rPr>
              <a:t>/organisme de </a:t>
            </a:r>
            <a:r>
              <a:rPr lang="fr-FR" sz="900" dirty="0" smtClean="0">
                <a:latin typeface="Arial"/>
                <a:cs typeface="Arial"/>
              </a:rPr>
              <a:t>formation, entreprise).</a:t>
            </a:r>
            <a:endParaRPr lang="fr-FR" sz="900" dirty="0">
              <a:latin typeface="Arial"/>
              <a:cs typeface="Arial"/>
            </a:endParaRP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Présenter l’entreprise, les règles de travail et de sécurité</a:t>
            </a:r>
            <a:r>
              <a:rPr lang="fr-FR" sz="900" dirty="0">
                <a:latin typeface="Arial"/>
                <a:cs typeface="Arial"/>
              </a:rPr>
              <a:t>.</a:t>
            </a:r>
            <a:endParaRPr lang="fr-FR" sz="900" dirty="0" smtClean="0">
              <a:latin typeface="Arial"/>
              <a:cs typeface="Arial"/>
            </a:endParaRPr>
          </a:p>
        </p:txBody>
      </p:sp>
      <p:graphicFrame>
        <p:nvGraphicFramePr>
          <p:cNvPr id="15" name="Diagramme 14"/>
          <p:cNvGraphicFramePr/>
          <p:nvPr>
            <p:extLst>
              <p:ext uri="{D42A27DB-BD31-4B8C-83A1-F6EECF244321}">
                <p14:modId xmlns:p14="http://schemas.microsoft.com/office/powerpoint/2010/main" val="3011176799"/>
              </p:ext>
            </p:extLst>
          </p:nvPr>
        </p:nvGraphicFramePr>
        <p:xfrm>
          <a:off x="507644" y="2391775"/>
          <a:ext cx="1416510" cy="1121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Rectangle 18"/>
          <p:cNvSpPr/>
          <p:nvPr/>
        </p:nvSpPr>
        <p:spPr>
          <a:xfrm>
            <a:off x="2180705" y="4295500"/>
            <a:ext cx="4617967" cy="66450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/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Mener, en relation avec l’école/organisme de formation, un entretien de fin de période d’essai.</a:t>
            </a:r>
            <a:endParaRPr lang="fr-FR" sz="900" dirty="0">
              <a:latin typeface="Arial"/>
              <a:cs typeface="Arial"/>
            </a:endParaRPr>
          </a:p>
          <a:p>
            <a:pPr marL="171450" indent="-171450"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Participer, conjointement avec l’école/organisme de formation, à l’ajustement du parcours de développement des compétences au besoin.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80705" y="5451570"/>
            <a:ext cx="4617967" cy="16265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/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>
                <a:latin typeface="Arial"/>
                <a:cs typeface="Arial"/>
              </a:rPr>
              <a:t>Formaliser les bilans dans l’outil de suivi de </a:t>
            </a:r>
            <a:r>
              <a:rPr lang="fr-FR" sz="900" dirty="0" smtClean="0">
                <a:latin typeface="Arial"/>
                <a:cs typeface="Arial"/>
              </a:rPr>
              <a:t>l’alternant à la fin de chaque période en entreprise.</a:t>
            </a:r>
            <a:endParaRPr lang="fr-FR" sz="900" dirty="0">
              <a:latin typeface="Arial"/>
              <a:cs typeface="Arial"/>
            </a:endParaRP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De façon conjointe avec l’école/organisme de formation, suivre l’acquisition des compétences de l’alternant.</a:t>
            </a:r>
            <a:endParaRPr lang="fr-FR" sz="900" dirty="0">
              <a:latin typeface="Arial"/>
              <a:cs typeface="Arial"/>
            </a:endParaRP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>
                <a:latin typeface="Arial"/>
                <a:cs typeface="Arial"/>
              </a:rPr>
              <a:t>Échanger </a:t>
            </a:r>
            <a:r>
              <a:rPr lang="fr-FR" sz="900" dirty="0" smtClean="0">
                <a:latin typeface="Arial"/>
                <a:cs typeface="Arial"/>
              </a:rPr>
              <a:t>régulièrement avec l’école</a:t>
            </a:r>
            <a:r>
              <a:rPr lang="fr-FR" sz="900" dirty="0">
                <a:latin typeface="Arial"/>
                <a:cs typeface="Arial"/>
              </a:rPr>
              <a:t>/organisme de formation </a:t>
            </a:r>
            <a:r>
              <a:rPr lang="fr-FR" sz="900" dirty="0" smtClean="0">
                <a:latin typeface="Arial"/>
                <a:cs typeface="Arial"/>
              </a:rPr>
              <a:t>en cas de </a:t>
            </a:r>
            <a:r>
              <a:rPr lang="fr-FR" sz="900" dirty="0" smtClean="0">
                <a:latin typeface="Arial"/>
                <a:cs typeface="Arial"/>
              </a:rPr>
              <a:t>difficultés.</a:t>
            </a:r>
            <a:endParaRPr lang="fr-FR" sz="900" dirty="0">
              <a:latin typeface="Arial"/>
              <a:cs typeface="Arial"/>
            </a:endParaRP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>
                <a:latin typeface="Arial"/>
                <a:cs typeface="Arial"/>
              </a:rPr>
              <a:t>Transmettre au dirigeant/RH de l’entreprise le compte rendu du bilan de suivi.</a:t>
            </a: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Faire </a:t>
            </a:r>
            <a:r>
              <a:rPr lang="fr-FR" sz="900" dirty="0">
                <a:latin typeface="Arial"/>
                <a:cs typeface="Arial"/>
              </a:rPr>
              <a:t>un point trimestriel avec l’encadrant si le tuteur n’est pas le manager de l’alternant.</a:t>
            </a: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Veiller au respect du règlement et de l'emploi du temps de l’alternant.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80706" y="7636933"/>
            <a:ext cx="4617966" cy="81749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/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Mener un entretien de bilan final, conjointement avec l’école/organisme de formation (évaluation des apprentissages, bilan de l’accompagnement).</a:t>
            </a:r>
            <a:endParaRPr lang="fr-FR" sz="900" dirty="0">
              <a:latin typeface="Arial"/>
              <a:cs typeface="Arial"/>
            </a:endParaRPr>
          </a:p>
          <a:p>
            <a:pPr marL="171450" indent="-171450"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Participer à la fête de remise des diplômes ou de fin d’étude de l’alternant.</a:t>
            </a:r>
            <a:endParaRPr lang="fr-FR" sz="900" dirty="0">
              <a:latin typeface="Arial"/>
              <a:cs typeface="Arial"/>
            </a:endParaRPr>
          </a:p>
        </p:txBody>
      </p:sp>
      <p:graphicFrame>
        <p:nvGraphicFramePr>
          <p:cNvPr id="25" name="Diagramme 24"/>
          <p:cNvGraphicFramePr/>
          <p:nvPr>
            <p:extLst>
              <p:ext uri="{D42A27DB-BD31-4B8C-83A1-F6EECF244321}">
                <p14:modId xmlns:p14="http://schemas.microsoft.com/office/powerpoint/2010/main" val="1495760194"/>
              </p:ext>
            </p:extLst>
          </p:nvPr>
        </p:nvGraphicFramePr>
        <p:xfrm>
          <a:off x="518938" y="7147522"/>
          <a:ext cx="1405217" cy="1590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6" name="Diagramme 25"/>
          <p:cNvGraphicFramePr/>
          <p:nvPr>
            <p:extLst>
              <p:ext uri="{D42A27DB-BD31-4B8C-83A1-F6EECF244321}">
                <p14:modId xmlns:p14="http://schemas.microsoft.com/office/powerpoint/2010/main" val="1181985063"/>
              </p:ext>
            </p:extLst>
          </p:nvPr>
        </p:nvGraphicFramePr>
        <p:xfrm>
          <a:off x="507644" y="4012613"/>
          <a:ext cx="1416510" cy="1189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7" name="Diagramme 26"/>
          <p:cNvGraphicFramePr/>
          <p:nvPr>
            <p:extLst>
              <p:ext uri="{D42A27DB-BD31-4B8C-83A1-F6EECF244321}">
                <p14:modId xmlns:p14="http://schemas.microsoft.com/office/powerpoint/2010/main" val="3332302692"/>
              </p:ext>
            </p:extLst>
          </p:nvPr>
        </p:nvGraphicFramePr>
        <p:xfrm>
          <a:off x="507645" y="5631177"/>
          <a:ext cx="1416510" cy="116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3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57184464"/>
              </p:ext>
            </p:extLst>
          </p:nvPr>
        </p:nvGraphicFramePr>
        <p:xfrm>
          <a:off x="507644" y="821267"/>
          <a:ext cx="1416510" cy="112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6" name="Rectangle 15"/>
          <p:cNvSpPr/>
          <p:nvPr/>
        </p:nvSpPr>
        <p:spPr>
          <a:xfrm>
            <a:off x="2180705" y="999067"/>
            <a:ext cx="4617967" cy="795867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Signer la lettre de mission de tuteur.</a:t>
            </a: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>
                <a:latin typeface="Arial"/>
                <a:cs typeface="Arial"/>
              </a:rPr>
              <a:t>Prendre connaissance du contenu du diplôme/certificat préparé par l’alternant.</a:t>
            </a:r>
          </a:p>
          <a:p>
            <a:pPr marL="171450" indent="-171450">
              <a:spcAft>
                <a:spcPts val="400"/>
              </a:spcAft>
              <a:buFont typeface="Wingdings" charset="2"/>
              <a:buChar char="q"/>
            </a:pPr>
            <a:r>
              <a:rPr lang="fr-FR" sz="900" dirty="0" smtClean="0">
                <a:latin typeface="Arial"/>
                <a:cs typeface="Arial"/>
              </a:rPr>
              <a:t>Prendre contact avec l’école/organisme de formation et </a:t>
            </a:r>
            <a:r>
              <a:rPr lang="fr-FR" sz="900" dirty="0" smtClean="0">
                <a:latin typeface="Arial"/>
                <a:cs typeface="Arial"/>
              </a:rPr>
              <a:t>avec </a:t>
            </a:r>
            <a:r>
              <a:rPr lang="fr-FR" sz="900" dirty="0">
                <a:latin typeface="Arial"/>
                <a:cs typeface="Arial"/>
              </a:rPr>
              <a:t>le </a:t>
            </a:r>
            <a:r>
              <a:rPr lang="fr-FR" sz="900" dirty="0" smtClean="0">
                <a:latin typeface="Arial"/>
                <a:cs typeface="Arial"/>
              </a:rPr>
              <a:t>référent pédagogique </a:t>
            </a:r>
            <a:r>
              <a:rPr lang="fr-FR" sz="900" dirty="0">
                <a:latin typeface="Arial"/>
                <a:cs typeface="Arial"/>
              </a:rPr>
              <a:t>de </a:t>
            </a:r>
            <a:r>
              <a:rPr lang="fr-FR" sz="900" dirty="0" smtClean="0">
                <a:latin typeface="Arial"/>
                <a:cs typeface="Arial"/>
              </a:rPr>
              <a:t>l’alternant et fixer les modalités d’échange.</a:t>
            </a:r>
            <a:endParaRPr lang="fr-FR" sz="9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62581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ar défau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26394</TotalTime>
  <Words>446</Words>
  <Application>Microsoft Office PowerPoint</Application>
  <PresentationFormat>Affichage à l'écran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</vt:lpstr>
      <vt:lpstr>Calibri</vt:lpstr>
      <vt:lpstr>Frutiger LT Std 45 Light</vt:lpstr>
      <vt:lpstr>Times New Roman</vt:lpstr>
      <vt:lpstr>Wingdings</vt:lpstr>
      <vt:lpstr>Thème par défaut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</dc:creator>
  <cp:lastModifiedBy>Tania Lanclume</cp:lastModifiedBy>
  <cp:revision>132</cp:revision>
  <cp:lastPrinted>2014-12-01T08:23:09Z</cp:lastPrinted>
  <dcterms:created xsi:type="dcterms:W3CDTF">2014-05-20T12:42:35Z</dcterms:created>
  <dcterms:modified xsi:type="dcterms:W3CDTF">2015-06-11T16:27:58Z</dcterms:modified>
</cp:coreProperties>
</file>