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1" r:id="rId3"/>
    <p:sldId id="266" r:id="rId4"/>
    <p:sldId id="267" r:id="rId5"/>
    <p:sldId id="268" r:id="rId6"/>
  </p:sldIdLst>
  <p:sldSz cx="6858000" cy="9144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6302A"/>
    <a:srgbClr val="7B6F5E"/>
    <a:srgbClr val="9F3F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953" autoAdjust="0"/>
  </p:normalViewPr>
  <p:slideViewPr>
    <p:cSldViewPr snapToGrid="0" snapToObjects="1">
      <p:cViewPr varScale="1">
        <p:scale>
          <a:sx n="85" d="100"/>
          <a:sy n="85" d="100"/>
        </p:scale>
        <p:origin x="289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CC9647-0683-9B48-B7B8-A5B0A124F138}" type="doc">
      <dgm:prSet loTypeId="urn:microsoft.com/office/officeart/2005/8/layout/hProcess11" loCatId="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fr-FR"/>
        </a:p>
      </dgm:t>
    </dgm:pt>
    <dgm:pt modelId="{C2E943D5-46AD-8146-A0C8-F8783BBA2A3B}">
      <dgm:prSet/>
      <dgm:spPr/>
      <dgm:t>
        <a:bodyPr/>
        <a:lstStyle/>
        <a:p>
          <a:pPr rtl="0"/>
          <a:r>
            <a:rPr lang="fr-FR" b="1" dirty="0" smtClean="0">
              <a:latin typeface="Arial"/>
              <a:cs typeface="Arial"/>
            </a:rPr>
            <a:t>Formation en présentiel de un ou deux jours </a:t>
          </a:r>
          <a:r>
            <a:rPr lang="fr-FR" dirty="0" smtClean="0">
              <a:latin typeface="Arial"/>
              <a:cs typeface="Arial"/>
            </a:rPr>
            <a:t>: approche théorique et compétences personnelles/relationnelles (communication, pédagogie…).</a:t>
          </a:r>
          <a:endParaRPr lang="fr-FR" dirty="0">
            <a:latin typeface="Arial"/>
            <a:cs typeface="Arial"/>
          </a:endParaRPr>
        </a:p>
      </dgm:t>
    </dgm:pt>
    <dgm:pt modelId="{EEE5421A-19E9-0542-978F-A755CDEB2AF6}" type="parTrans" cxnId="{5813FDDF-E009-9A49-A5D4-989A42CB7129}">
      <dgm:prSet/>
      <dgm:spPr/>
      <dgm:t>
        <a:bodyPr/>
        <a:lstStyle/>
        <a:p>
          <a:endParaRPr lang="fr-FR"/>
        </a:p>
      </dgm:t>
    </dgm:pt>
    <dgm:pt modelId="{E4DCE97E-69E8-EA41-A8F3-7ADE2CD2EA4F}" type="sibTrans" cxnId="{5813FDDF-E009-9A49-A5D4-989A42CB7129}">
      <dgm:prSet/>
      <dgm:spPr/>
      <dgm:t>
        <a:bodyPr/>
        <a:lstStyle/>
        <a:p>
          <a:endParaRPr lang="fr-FR"/>
        </a:p>
      </dgm:t>
    </dgm:pt>
    <dgm:pt modelId="{184E6682-AD2B-F948-AFC1-2469F280A085}">
      <dgm:prSet/>
      <dgm:spPr/>
      <dgm:t>
        <a:bodyPr/>
        <a:lstStyle/>
        <a:p>
          <a:pPr rtl="0"/>
          <a:r>
            <a:rPr lang="fr-FR" b="1" dirty="0" smtClean="0">
              <a:latin typeface="Arial"/>
              <a:cs typeface="Arial"/>
            </a:rPr>
            <a:t>Une demi-journée ou une journée de retour d’expériences </a:t>
          </a:r>
          <a:r>
            <a:rPr lang="fr-FR" b="0" dirty="0" smtClean="0">
              <a:latin typeface="Arial"/>
              <a:cs typeface="Arial"/>
            </a:rPr>
            <a:t>avec d’autres tuteurs six mois après la formation puis tous les 2-3 mois.</a:t>
          </a:r>
          <a:endParaRPr lang="fr-FR" b="0" dirty="0">
            <a:latin typeface="Arial"/>
            <a:cs typeface="Arial"/>
          </a:endParaRPr>
        </a:p>
      </dgm:t>
    </dgm:pt>
    <dgm:pt modelId="{A89772EB-4F66-534A-81B1-0EC8CA66B322}" type="parTrans" cxnId="{1271A34C-6548-3D4D-8159-3555FD5AAB63}">
      <dgm:prSet/>
      <dgm:spPr/>
      <dgm:t>
        <a:bodyPr/>
        <a:lstStyle/>
        <a:p>
          <a:endParaRPr lang="fr-FR"/>
        </a:p>
      </dgm:t>
    </dgm:pt>
    <dgm:pt modelId="{03DC6821-833C-2840-AC3A-8FC7167C1414}" type="sibTrans" cxnId="{1271A34C-6548-3D4D-8159-3555FD5AAB63}">
      <dgm:prSet/>
      <dgm:spPr/>
      <dgm:t>
        <a:bodyPr/>
        <a:lstStyle/>
        <a:p>
          <a:endParaRPr lang="fr-FR"/>
        </a:p>
      </dgm:t>
    </dgm:pt>
    <dgm:pt modelId="{53B61424-645F-FE47-B071-9DBC20C1499A}" type="pres">
      <dgm:prSet presAssocID="{51CC9647-0683-9B48-B7B8-A5B0A124F13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E3D450D-26F1-6142-A43B-F99C71F8A225}" type="pres">
      <dgm:prSet presAssocID="{51CC9647-0683-9B48-B7B8-A5B0A124F138}" presName="arrow" presStyleLbl="bgShp" presStyleIdx="0" presStyleCnt="1"/>
      <dgm:spPr/>
    </dgm:pt>
    <dgm:pt modelId="{29163328-3C5C-D847-9163-3E3084B3F570}" type="pres">
      <dgm:prSet presAssocID="{51CC9647-0683-9B48-B7B8-A5B0A124F138}" presName="points" presStyleCnt="0"/>
      <dgm:spPr/>
    </dgm:pt>
    <dgm:pt modelId="{8C2EEEB2-D250-1049-BDD7-9A55B849ED16}" type="pres">
      <dgm:prSet presAssocID="{C2E943D5-46AD-8146-A0C8-F8783BBA2A3B}" presName="compositeA" presStyleCnt="0"/>
      <dgm:spPr/>
    </dgm:pt>
    <dgm:pt modelId="{DDF32DBC-D6B8-294C-8BCB-E566D3BAE3B9}" type="pres">
      <dgm:prSet presAssocID="{C2E943D5-46AD-8146-A0C8-F8783BBA2A3B}" presName="textA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2AB7F78-DB72-3246-8880-C09C24F3CBAC}" type="pres">
      <dgm:prSet presAssocID="{C2E943D5-46AD-8146-A0C8-F8783BBA2A3B}" presName="circleA" presStyleLbl="node1" presStyleIdx="0" presStyleCnt="2"/>
      <dgm:spPr/>
    </dgm:pt>
    <dgm:pt modelId="{C8B3779A-D3BF-AF44-8ED5-890196F090FF}" type="pres">
      <dgm:prSet presAssocID="{C2E943D5-46AD-8146-A0C8-F8783BBA2A3B}" presName="spaceA" presStyleCnt="0"/>
      <dgm:spPr/>
    </dgm:pt>
    <dgm:pt modelId="{C116157F-EA57-454C-AB8C-EF88B4E0A8A2}" type="pres">
      <dgm:prSet presAssocID="{E4DCE97E-69E8-EA41-A8F3-7ADE2CD2EA4F}" presName="space" presStyleCnt="0"/>
      <dgm:spPr/>
    </dgm:pt>
    <dgm:pt modelId="{2324B02C-CDFA-1E43-9631-555951AACE71}" type="pres">
      <dgm:prSet presAssocID="{184E6682-AD2B-F948-AFC1-2469F280A085}" presName="compositeB" presStyleCnt="0"/>
      <dgm:spPr/>
    </dgm:pt>
    <dgm:pt modelId="{0833B370-68B2-924D-A1D7-8AE070D02E45}" type="pres">
      <dgm:prSet presAssocID="{184E6682-AD2B-F948-AFC1-2469F280A085}" presName="textB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FCA0A72-C731-9443-BF16-2FBED86DA2CB}" type="pres">
      <dgm:prSet presAssocID="{184E6682-AD2B-F948-AFC1-2469F280A085}" presName="circleB" presStyleLbl="node1" presStyleIdx="1" presStyleCnt="2"/>
      <dgm:spPr/>
    </dgm:pt>
    <dgm:pt modelId="{69FDB7CB-32F8-8240-8EB8-5F4A49270535}" type="pres">
      <dgm:prSet presAssocID="{184E6682-AD2B-F948-AFC1-2469F280A085}" presName="spaceB" presStyleCnt="0"/>
      <dgm:spPr/>
    </dgm:pt>
  </dgm:ptLst>
  <dgm:cxnLst>
    <dgm:cxn modelId="{5FC80125-FF9D-F44C-B2CE-57DE1E356C3E}" type="presOf" srcId="{184E6682-AD2B-F948-AFC1-2469F280A085}" destId="{0833B370-68B2-924D-A1D7-8AE070D02E45}" srcOrd="0" destOrd="0" presId="urn:microsoft.com/office/officeart/2005/8/layout/hProcess11"/>
    <dgm:cxn modelId="{5813FDDF-E009-9A49-A5D4-989A42CB7129}" srcId="{51CC9647-0683-9B48-B7B8-A5B0A124F138}" destId="{C2E943D5-46AD-8146-A0C8-F8783BBA2A3B}" srcOrd="0" destOrd="0" parTransId="{EEE5421A-19E9-0542-978F-A755CDEB2AF6}" sibTransId="{E4DCE97E-69E8-EA41-A8F3-7ADE2CD2EA4F}"/>
    <dgm:cxn modelId="{95A306CA-C877-6842-956C-DFEC32982974}" type="presOf" srcId="{C2E943D5-46AD-8146-A0C8-F8783BBA2A3B}" destId="{DDF32DBC-D6B8-294C-8BCB-E566D3BAE3B9}" srcOrd="0" destOrd="0" presId="urn:microsoft.com/office/officeart/2005/8/layout/hProcess11"/>
    <dgm:cxn modelId="{B93189EC-2C93-5A4F-A9FA-AA035F66F812}" type="presOf" srcId="{51CC9647-0683-9B48-B7B8-A5B0A124F138}" destId="{53B61424-645F-FE47-B071-9DBC20C1499A}" srcOrd="0" destOrd="0" presId="urn:microsoft.com/office/officeart/2005/8/layout/hProcess11"/>
    <dgm:cxn modelId="{1271A34C-6548-3D4D-8159-3555FD5AAB63}" srcId="{51CC9647-0683-9B48-B7B8-A5B0A124F138}" destId="{184E6682-AD2B-F948-AFC1-2469F280A085}" srcOrd="1" destOrd="0" parTransId="{A89772EB-4F66-534A-81B1-0EC8CA66B322}" sibTransId="{03DC6821-833C-2840-AC3A-8FC7167C1414}"/>
    <dgm:cxn modelId="{37758EDD-9E15-B543-BD82-A10011DE9CC5}" type="presParOf" srcId="{53B61424-645F-FE47-B071-9DBC20C1499A}" destId="{3E3D450D-26F1-6142-A43B-F99C71F8A225}" srcOrd="0" destOrd="0" presId="urn:microsoft.com/office/officeart/2005/8/layout/hProcess11"/>
    <dgm:cxn modelId="{9BC4F66B-B204-8542-A198-D112063AF6BC}" type="presParOf" srcId="{53B61424-645F-FE47-B071-9DBC20C1499A}" destId="{29163328-3C5C-D847-9163-3E3084B3F570}" srcOrd="1" destOrd="0" presId="urn:microsoft.com/office/officeart/2005/8/layout/hProcess11"/>
    <dgm:cxn modelId="{F0B4147C-81A9-7B43-9AEB-2A6929AA921C}" type="presParOf" srcId="{29163328-3C5C-D847-9163-3E3084B3F570}" destId="{8C2EEEB2-D250-1049-BDD7-9A55B849ED16}" srcOrd="0" destOrd="0" presId="urn:microsoft.com/office/officeart/2005/8/layout/hProcess11"/>
    <dgm:cxn modelId="{67A586EA-55BB-CD48-9F33-0DC293ACDE91}" type="presParOf" srcId="{8C2EEEB2-D250-1049-BDD7-9A55B849ED16}" destId="{DDF32DBC-D6B8-294C-8BCB-E566D3BAE3B9}" srcOrd="0" destOrd="0" presId="urn:microsoft.com/office/officeart/2005/8/layout/hProcess11"/>
    <dgm:cxn modelId="{4AA1DE82-DDAC-8A47-A284-1F94267B2EF0}" type="presParOf" srcId="{8C2EEEB2-D250-1049-BDD7-9A55B849ED16}" destId="{62AB7F78-DB72-3246-8880-C09C24F3CBAC}" srcOrd="1" destOrd="0" presId="urn:microsoft.com/office/officeart/2005/8/layout/hProcess11"/>
    <dgm:cxn modelId="{24C5AEB7-F860-8E47-A19D-3AE3C9D7BBB3}" type="presParOf" srcId="{8C2EEEB2-D250-1049-BDD7-9A55B849ED16}" destId="{C8B3779A-D3BF-AF44-8ED5-890196F090FF}" srcOrd="2" destOrd="0" presId="urn:microsoft.com/office/officeart/2005/8/layout/hProcess11"/>
    <dgm:cxn modelId="{BD84D4CE-1825-FD45-AEC1-CD4372CBC563}" type="presParOf" srcId="{29163328-3C5C-D847-9163-3E3084B3F570}" destId="{C116157F-EA57-454C-AB8C-EF88B4E0A8A2}" srcOrd="1" destOrd="0" presId="urn:microsoft.com/office/officeart/2005/8/layout/hProcess11"/>
    <dgm:cxn modelId="{3797CAA4-0229-304B-A0BD-DA011966A616}" type="presParOf" srcId="{29163328-3C5C-D847-9163-3E3084B3F570}" destId="{2324B02C-CDFA-1E43-9631-555951AACE71}" srcOrd="2" destOrd="0" presId="urn:microsoft.com/office/officeart/2005/8/layout/hProcess11"/>
    <dgm:cxn modelId="{CEA6B9BE-F2D2-D74F-AABE-DFA042AEB99C}" type="presParOf" srcId="{2324B02C-CDFA-1E43-9631-555951AACE71}" destId="{0833B370-68B2-924D-A1D7-8AE070D02E45}" srcOrd="0" destOrd="0" presId="urn:microsoft.com/office/officeart/2005/8/layout/hProcess11"/>
    <dgm:cxn modelId="{133550E8-8644-FC48-8F79-4C86A7C9DB1E}" type="presParOf" srcId="{2324B02C-CDFA-1E43-9631-555951AACE71}" destId="{DFCA0A72-C731-9443-BF16-2FBED86DA2CB}" srcOrd="1" destOrd="0" presId="urn:microsoft.com/office/officeart/2005/8/layout/hProcess11"/>
    <dgm:cxn modelId="{09C3579E-A4E4-294C-9C37-2B3C85AA14E1}" type="presParOf" srcId="{2324B02C-CDFA-1E43-9631-555951AACE71}" destId="{69FDB7CB-32F8-8240-8EB8-5F4A49270535}" srcOrd="2" destOrd="0" presId="urn:microsoft.com/office/officeart/2005/8/layout/hProcess11"/>
  </dgm:cxnLst>
  <dgm:bg/>
  <dgm:whole>
    <a:ln>
      <a:solidFill>
        <a:srgbClr val="215968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D450D-26F1-6142-A43B-F99C71F8A225}">
      <dsp:nvSpPr>
        <dsp:cNvPr id="0" name=""/>
        <dsp:cNvSpPr/>
      </dsp:nvSpPr>
      <dsp:spPr>
        <a:xfrm>
          <a:off x="0" y="636447"/>
          <a:ext cx="5194693" cy="848596"/>
        </a:xfrm>
        <a:prstGeom prst="notched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DDF32DBC-D6B8-294C-8BCB-E566D3BAE3B9}">
      <dsp:nvSpPr>
        <dsp:cNvPr id="0" name=""/>
        <dsp:cNvSpPr/>
      </dsp:nvSpPr>
      <dsp:spPr>
        <a:xfrm>
          <a:off x="57" y="0"/>
          <a:ext cx="2280541" cy="848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latin typeface="Arial"/>
              <a:cs typeface="Arial"/>
            </a:rPr>
            <a:t>Formation en présentiel de un ou deux jours </a:t>
          </a:r>
          <a:r>
            <a:rPr lang="fr-FR" sz="1000" kern="1200" dirty="0" smtClean="0">
              <a:latin typeface="Arial"/>
              <a:cs typeface="Arial"/>
            </a:rPr>
            <a:t>: approche théorique et compétences personnelles/relationnelles (communication, pédagogie…).</a:t>
          </a:r>
          <a:endParaRPr lang="fr-FR" sz="1000" kern="1200" dirty="0">
            <a:latin typeface="Arial"/>
            <a:cs typeface="Arial"/>
          </a:endParaRPr>
        </a:p>
      </dsp:txBody>
      <dsp:txXfrm>
        <a:off x="57" y="0"/>
        <a:ext cx="2280541" cy="848596"/>
      </dsp:txXfrm>
    </dsp:sp>
    <dsp:sp modelId="{62AB7F78-DB72-3246-8880-C09C24F3CBAC}">
      <dsp:nvSpPr>
        <dsp:cNvPr id="0" name=""/>
        <dsp:cNvSpPr/>
      </dsp:nvSpPr>
      <dsp:spPr>
        <a:xfrm>
          <a:off x="1034253" y="954670"/>
          <a:ext cx="212149" cy="212149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33B370-68B2-924D-A1D7-8AE070D02E45}">
      <dsp:nvSpPr>
        <dsp:cNvPr id="0" name=""/>
        <dsp:cNvSpPr/>
      </dsp:nvSpPr>
      <dsp:spPr>
        <a:xfrm>
          <a:off x="2394625" y="1272894"/>
          <a:ext cx="2280541" cy="848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latin typeface="Arial"/>
              <a:cs typeface="Arial"/>
            </a:rPr>
            <a:t>Une demi-journée ou une journée de retour d’expériences </a:t>
          </a:r>
          <a:r>
            <a:rPr lang="fr-FR" sz="1000" b="0" kern="1200" dirty="0" smtClean="0">
              <a:latin typeface="Arial"/>
              <a:cs typeface="Arial"/>
            </a:rPr>
            <a:t>avec d’autres tuteurs six mois après la formation puis tous les 2-3 mois.</a:t>
          </a:r>
          <a:endParaRPr lang="fr-FR" sz="1000" b="0" kern="1200" dirty="0">
            <a:latin typeface="Arial"/>
            <a:cs typeface="Arial"/>
          </a:endParaRPr>
        </a:p>
      </dsp:txBody>
      <dsp:txXfrm>
        <a:off x="2394625" y="1272894"/>
        <a:ext cx="2280541" cy="848596"/>
      </dsp:txXfrm>
    </dsp:sp>
    <dsp:sp modelId="{DFCA0A72-C731-9443-BF16-2FBED86DA2CB}">
      <dsp:nvSpPr>
        <dsp:cNvPr id="0" name=""/>
        <dsp:cNvSpPr/>
      </dsp:nvSpPr>
      <dsp:spPr>
        <a:xfrm>
          <a:off x="3428822" y="954670"/>
          <a:ext cx="212149" cy="212149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A0E7-8E6B-CF4D-A5DD-1C12988CDF6D}" type="datetimeFigureOut">
              <a:rPr lang="fr-FR" smtClean="0"/>
              <a:t>11/06/2015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3B34-49CE-6A43-A716-EE3E230B6D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59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9A0E7-8E6B-CF4D-A5DD-1C12988CDF6D}" type="datetimeFigureOut">
              <a:rPr lang="fr-FR" smtClean="0"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A3B34-49CE-6A43-A716-EE3E230B6D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36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Frutiger LT Std 45 Light"/>
          <a:ea typeface="+mj-ea"/>
          <a:cs typeface="Frutiger LT Std 45 Ligh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Frutiger LT Std 45 Light"/>
          <a:ea typeface="+mn-ea"/>
          <a:cs typeface="Frutiger LT Std 45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Frutiger LT Std 45 Light"/>
          <a:ea typeface="+mn-ea"/>
          <a:cs typeface="Frutiger LT Std 45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Frutiger LT Std 45 Light"/>
          <a:ea typeface="+mn-ea"/>
          <a:cs typeface="Frutiger LT Std 45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Frutiger LT Std 45 Light"/>
          <a:ea typeface="+mn-ea"/>
          <a:cs typeface="Frutiger LT Std 45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Frutiger LT Std 45 Light"/>
          <a:ea typeface="+mn-ea"/>
          <a:cs typeface="Frutiger LT Std 45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5533"/>
            <a:ext cx="382199" cy="8045637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Zone de texte 141"/>
          <p:cNvSpPr txBox="1"/>
          <p:nvPr/>
        </p:nvSpPr>
        <p:spPr>
          <a:xfrm>
            <a:off x="1234617" y="184842"/>
            <a:ext cx="5572584" cy="520692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fr-FR" sz="2000" b="1" dirty="0" smtClean="0">
                <a:solidFill>
                  <a:srgbClr val="E03972"/>
                </a:solidFill>
                <a:effectLst/>
                <a:latin typeface="Arial "/>
                <a:ea typeface="Arial"/>
                <a:cs typeface="Arial "/>
              </a:rPr>
              <a:t>Formation pour les tuteurs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900" b="1" i="1" dirty="0" smtClean="0">
                <a:solidFill>
                  <a:srgbClr val="E03972"/>
                </a:solidFill>
                <a:latin typeface="Arial "/>
                <a:ea typeface="Arial"/>
                <a:cs typeface="Arial "/>
              </a:rPr>
              <a:t>À </a:t>
            </a:r>
            <a:r>
              <a:rPr lang="fr-FR" sz="900" b="1" i="1" dirty="0">
                <a:solidFill>
                  <a:srgbClr val="E03972"/>
                </a:solidFill>
                <a:latin typeface="Arial "/>
                <a:ea typeface="Arial"/>
                <a:cs typeface="Arial "/>
              </a:rPr>
              <a:t>destination de la fonction RH, des dirigeants d’entreprise et des organismes de </a:t>
            </a:r>
            <a:r>
              <a:rPr lang="fr-FR" sz="900" b="1" i="1" dirty="0" smtClean="0">
                <a:solidFill>
                  <a:srgbClr val="E03972"/>
                </a:solidFill>
                <a:latin typeface="Arial "/>
                <a:ea typeface="Arial"/>
                <a:cs typeface="Arial "/>
              </a:rPr>
              <a:t>formation</a:t>
            </a:r>
            <a:endParaRPr lang="fr-FR" sz="900" b="1" i="1" dirty="0">
              <a:solidFill>
                <a:srgbClr val="E03972"/>
              </a:solidFill>
              <a:latin typeface="Arial "/>
              <a:ea typeface="Arial"/>
              <a:cs typeface="Arial 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4830" y="2531147"/>
            <a:ext cx="6456496" cy="28481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dirty="0" smtClean="0">
                <a:latin typeface="Arial"/>
                <a:ea typeface="Arial"/>
                <a:cs typeface="Arial"/>
              </a:rPr>
              <a:t>PROFIL DE LA FORMATION</a:t>
            </a:r>
            <a:endParaRPr lang="fr-FR" sz="1400" dirty="0">
              <a:effectLst/>
              <a:latin typeface="Arial"/>
              <a:ea typeface="Arial"/>
              <a:cs typeface="Arial"/>
            </a:endParaRPr>
          </a:p>
        </p:txBody>
      </p:sp>
      <p:graphicFrame>
        <p:nvGraphicFramePr>
          <p:cNvPr id="11" name="Diagramme 10"/>
          <p:cNvGraphicFramePr/>
          <p:nvPr>
            <p:extLst>
              <p:ext uri="{D42A27DB-BD31-4B8C-83A1-F6EECF244321}">
                <p14:modId xmlns:p14="http://schemas.microsoft.com/office/powerpoint/2010/main" val="3307955639"/>
              </p:ext>
            </p:extLst>
          </p:nvPr>
        </p:nvGraphicFramePr>
        <p:xfrm>
          <a:off x="1084186" y="3242989"/>
          <a:ext cx="5194694" cy="2121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384830" y="863600"/>
            <a:ext cx="6422370" cy="1531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fr-FR" sz="900" b="1" dirty="0" smtClean="0">
                <a:solidFill>
                  <a:srgbClr val="215968"/>
                </a:solidFill>
                <a:latin typeface="Arial"/>
                <a:cs typeface="Arial"/>
              </a:rPr>
              <a:t>SOMMAIRE DE LA FICHE</a:t>
            </a:r>
          </a:p>
          <a:p>
            <a:pPr algn="ctr">
              <a:spcAft>
                <a:spcPts val="600"/>
              </a:spcAft>
            </a:pPr>
            <a:r>
              <a:rPr lang="fr-FR" sz="900" b="1" dirty="0" smtClean="0">
                <a:solidFill>
                  <a:srgbClr val="215968"/>
                </a:solidFill>
                <a:latin typeface="Arial"/>
                <a:cs typeface="Arial"/>
              </a:rPr>
              <a:t>Profil de la formation</a:t>
            </a:r>
          </a:p>
          <a:p>
            <a:pPr algn="ctr">
              <a:spcAft>
                <a:spcPts val="300"/>
              </a:spcAft>
            </a:pPr>
            <a:r>
              <a:rPr lang="fr-FR" sz="900" b="1" dirty="0" smtClean="0">
                <a:solidFill>
                  <a:srgbClr val="215968"/>
                </a:solidFill>
                <a:latin typeface="Arial"/>
                <a:cs typeface="Arial"/>
              </a:rPr>
              <a:t>PROPOSITION DE PROGRAMMES DE FORMATION DES TUTEURS</a:t>
            </a:r>
          </a:p>
          <a:p>
            <a:pPr algn="ctr"/>
            <a:r>
              <a:rPr lang="fr-FR" sz="900" b="1" dirty="0" smtClean="0">
                <a:solidFill>
                  <a:srgbClr val="215968"/>
                </a:solidFill>
                <a:latin typeface="Arial"/>
                <a:cs typeface="Arial"/>
              </a:rPr>
              <a:t>Contenu type d’une formation d’un jour à destination des tuteurs</a:t>
            </a:r>
          </a:p>
          <a:p>
            <a:pPr algn="ctr"/>
            <a:r>
              <a:rPr lang="fr-FR" sz="900" b="1" dirty="0" smtClean="0">
                <a:solidFill>
                  <a:srgbClr val="215968"/>
                </a:solidFill>
                <a:latin typeface="Arial"/>
                <a:cs typeface="Arial"/>
              </a:rPr>
              <a:t>Contenu type d’une formation de deux jours à destination des tuteurs</a:t>
            </a:r>
          </a:p>
          <a:p>
            <a:pPr algn="ctr"/>
            <a:endParaRPr lang="fr-FR" sz="900" b="1" dirty="0">
              <a:solidFill>
                <a:srgbClr val="215968"/>
              </a:solidFill>
              <a:latin typeface="Arial"/>
              <a:cs typeface="Arial"/>
            </a:endParaRPr>
          </a:p>
          <a:p>
            <a:pPr algn="ctr">
              <a:spcAft>
                <a:spcPts val="300"/>
              </a:spcAft>
            </a:pPr>
            <a:r>
              <a:rPr lang="fr-FR" sz="900" b="1" dirty="0" smtClean="0">
                <a:solidFill>
                  <a:srgbClr val="215968"/>
                </a:solidFill>
                <a:latin typeface="Arial"/>
                <a:cs typeface="Arial"/>
              </a:rPr>
              <a:t>OUTILS</a:t>
            </a:r>
          </a:p>
          <a:p>
            <a:pPr algn="ctr"/>
            <a:r>
              <a:rPr lang="fr-FR" sz="900" b="1" dirty="0">
                <a:solidFill>
                  <a:srgbClr val="215968"/>
                </a:solidFill>
                <a:latin typeface="Arial"/>
                <a:cs typeface="Arial"/>
              </a:rPr>
              <a:t>Animation d’une séance de retour d’expériences (REX)</a:t>
            </a:r>
          </a:p>
          <a:p>
            <a:pPr algn="ctr"/>
            <a:r>
              <a:rPr lang="fr-FR" sz="900" b="1" dirty="0">
                <a:solidFill>
                  <a:srgbClr val="215968"/>
                </a:solidFill>
                <a:latin typeface="Arial"/>
                <a:cs typeface="Arial"/>
              </a:rPr>
              <a:t>Grille de </a:t>
            </a:r>
            <a:r>
              <a:rPr lang="fr-FR" sz="900" b="1" dirty="0" smtClean="0">
                <a:solidFill>
                  <a:srgbClr val="215968"/>
                </a:solidFill>
                <a:latin typeface="Arial"/>
                <a:cs typeface="Arial"/>
              </a:rPr>
              <a:t>préparation d’une </a:t>
            </a:r>
            <a:r>
              <a:rPr lang="fr-FR" sz="900" b="1" dirty="0">
                <a:solidFill>
                  <a:srgbClr val="215968"/>
                </a:solidFill>
                <a:latin typeface="Arial"/>
                <a:cs typeface="Arial"/>
              </a:rPr>
              <a:t>séance de retour d’expériences (REX</a:t>
            </a:r>
            <a:r>
              <a:rPr lang="fr-FR" sz="900" b="1" dirty="0" smtClean="0">
                <a:solidFill>
                  <a:srgbClr val="215968"/>
                </a:solidFill>
                <a:latin typeface="Arial"/>
                <a:cs typeface="Arial"/>
              </a:rPr>
              <a:t>)</a:t>
            </a:r>
            <a:endParaRPr lang="fr-FR" sz="900" b="1" dirty="0">
              <a:solidFill>
                <a:srgbClr val="215968"/>
              </a:solidFill>
              <a:latin typeface="Arial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4830" y="5750874"/>
            <a:ext cx="642500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fr-F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Modalités </a:t>
            </a: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possibles de déploiement de la </a:t>
            </a:r>
            <a:r>
              <a:rPr lang="fr-F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formation :</a:t>
            </a:r>
          </a:p>
          <a:p>
            <a:pPr defTabSz="914400">
              <a:defRPr/>
            </a:pPr>
            <a:endParaRPr lang="fr-FR" sz="1000" b="1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171450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Recours à un organisme de formation externe pour animer une formation théorique et une session de retour d’expériences six mois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après la fin de la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formation puis tous les deux ou trois mois.</a:t>
            </a:r>
          </a:p>
          <a:p>
            <a:pPr marL="171450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Formation en présentiel pouvant se dérouler sur un jour ou deux jours, </a:t>
            </a:r>
            <a:endParaRPr lang="fr-FR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171450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Journée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 retour d’expériences pouvant aussi être réalisée en interne à l’entreprise.</a:t>
            </a:r>
          </a:p>
          <a:p>
            <a:pPr marL="171450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Renouvellement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 la formation tous les 5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 ans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.</a:t>
            </a:r>
          </a:p>
          <a:p>
            <a:pPr marL="171450" indent="-171450" defTabSz="914400">
              <a:buFont typeface="Arial"/>
              <a:buChar char="•"/>
              <a:defRPr/>
            </a:pP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defTabSz="914400">
              <a:defRPr/>
            </a:pP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defTabSz="914400">
              <a:defRPr/>
            </a:pPr>
            <a:r>
              <a:rPr lang="fr-F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Modalités pédagogiques :</a:t>
            </a:r>
          </a:p>
          <a:p>
            <a:pPr defTabSz="914400">
              <a:defRPr/>
            </a:pP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171450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Formation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pouvant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être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traitée à distance sur la partie informative (types de contrats…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).</a:t>
            </a:r>
          </a:p>
          <a:p>
            <a:pPr marL="171450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Formation privilégiant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les modalités de formation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active (jeux de rôles…).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952" y="0"/>
            <a:ext cx="1084184" cy="705533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0" y="863600"/>
            <a:ext cx="108418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400" b="1" dirty="0">
                <a:solidFill>
                  <a:srgbClr val="E03972"/>
                </a:solidFill>
                <a:latin typeface="Arial "/>
                <a:ea typeface="Arial"/>
                <a:cs typeface="Arial "/>
              </a:rPr>
              <a:t>Fiche n° </a:t>
            </a:r>
            <a:r>
              <a:rPr lang="fr-FR" sz="1400" b="1" dirty="0" smtClean="0">
                <a:solidFill>
                  <a:srgbClr val="E03972"/>
                </a:solidFill>
                <a:latin typeface="Arial "/>
                <a:ea typeface="Arial"/>
                <a:cs typeface="Arial "/>
              </a:rPr>
              <a:t>5</a:t>
            </a:r>
            <a:endParaRPr lang="fr-FR" sz="1400" b="1" dirty="0">
              <a:solidFill>
                <a:srgbClr val="E03972"/>
              </a:solidFill>
              <a:latin typeface="Arial "/>
              <a:ea typeface="Arial"/>
              <a:cs typeface="Arial "/>
            </a:endParaRPr>
          </a:p>
        </p:txBody>
      </p:sp>
      <p:sp>
        <p:nvSpPr>
          <p:cNvPr id="13" name="Freeform 6"/>
          <p:cNvSpPr>
            <a:spLocks/>
          </p:cNvSpPr>
          <p:nvPr/>
        </p:nvSpPr>
        <p:spPr bwMode="auto">
          <a:xfrm>
            <a:off x="0" y="8788400"/>
            <a:ext cx="1549400" cy="330200"/>
          </a:xfrm>
          <a:custGeom>
            <a:avLst/>
            <a:gdLst>
              <a:gd name="T0" fmla="*/ 0 w 3040"/>
              <a:gd name="T1" fmla="+- 0 16838 16121"/>
              <a:gd name="T2" fmla="*/ 16838 h 717"/>
              <a:gd name="T3" fmla="*/ 3040 w 3040"/>
              <a:gd name="T4" fmla="+- 0 16838 16121"/>
              <a:gd name="T5" fmla="*/ 16838 h 717"/>
              <a:gd name="T6" fmla="*/ 3040 w 3040"/>
              <a:gd name="T7" fmla="+- 0 16121 16121"/>
              <a:gd name="T8" fmla="*/ 16121 h 717"/>
              <a:gd name="T9" fmla="*/ 0 w 3040"/>
              <a:gd name="T10" fmla="+- 0 16121 16121"/>
              <a:gd name="T11" fmla="*/ 16121 h 717"/>
              <a:gd name="T12" fmla="*/ 0 w 3040"/>
              <a:gd name="T13" fmla="+- 0 16838 16121"/>
              <a:gd name="T14" fmla="*/ 16838 h 717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  <a:cxn ang="0">
                <a:pos x="T12" y="T14"/>
              </a:cxn>
            </a:cxnLst>
            <a:rect l="0" t="0" r="r" b="b"/>
            <a:pathLst>
              <a:path w="3040" h="717">
                <a:moveTo>
                  <a:pt x="0" y="717"/>
                </a:moveTo>
                <a:lnTo>
                  <a:pt x="3040" y="717"/>
                </a:lnTo>
                <a:lnTo>
                  <a:pt x="3040" y="0"/>
                </a:lnTo>
                <a:lnTo>
                  <a:pt x="0" y="0"/>
                </a:lnTo>
                <a:lnTo>
                  <a:pt x="0" y="717"/>
                </a:lnTo>
              </a:path>
            </a:pathLst>
          </a:custGeom>
          <a:solidFill>
            <a:srgbClr val="C8D200"/>
          </a:solidFill>
          <a:ln>
            <a:noFill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900" smtClean="0">
                <a:solidFill>
                  <a:srgbClr val="FFFFFF"/>
                </a:solidFill>
                <a:effectLst/>
                <a:latin typeface="Arial"/>
                <a:ea typeface="Arial"/>
                <a:cs typeface="Times New Roman"/>
              </a:rPr>
              <a:t>Mise à jour 10/06/15 </a:t>
            </a:r>
            <a:endParaRPr lang="fr-FR" sz="900">
              <a:effectLst/>
              <a:latin typeface="Arial"/>
              <a:ea typeface="Arial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625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82199" cy="8788401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/>
          <p:cNvSpPr/>
          <p:nvPr/>
        </p:nvSpPr>
        <p:spPr>
          <a:xfrm>
            <a:off x="401504" y="394292"/>
            <a:ext cx="6456496" cy="33718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dirty="0" smtClean="0">
                <a:latin typeface="Arial"/>
                <a:ea typeface="Arial"/>
                <a:cs typeface="Arial"/>
              </a:rPr>
              <a:t>PROPOSITION DE PROGRAMME </a:t>
            </a:r>
            <a:r>
              <a:rPr lang="fr-FR" sz="1400" dirty="0">
                <a:latin typeface="Arial"/>
                <a:ea typeface="Arial"/>
                <a:cs typeface="Arial"/>
              </a:rPr>
              <a:t>S</a:t>
            </a:r>
            <a:r>
              <a:rPr lang="fr-FR" sz="1400" dirty="0" smtClean="0">
                <a:latin typeface="Arial"/>
                <a:ea typeface="Arial"/>
                <a:cs typeface="Arial"/>
              </a:rPr>
              <a:t>UR UNE JOURNÉE</a:t>
            </a:r>
            <a:endParaRPr lang="fr-FR" sz="1400" dirty="0">
              <a:effectLst/>
              <a:latin typeface="Arial"/>
              <a:ea typeface="Arial"/>
              <a:cs typeface="Arial"/>
            </a:endParaRPr>
          </a:p>
        </p:txBody>
      </p:sp>
      <p:sp>
        <p:nvSpPr>
          <p:cNvPr id="7" name="Zone de texte 70"/>
          <p:cNvSpPr txBox="1"/>
          <p:nvPr/>
        </p:nvSpPr>
        <p:spPr>
          <a:xfrm>
            <a:off x="505489" y="1869661"/>
            <a:ext cx="6238468" cy="676301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>
              <a:defRPr/>
            </a:pPr>
            <a:r>
              <a:rPr lang="fr-FR" sz="1000" b="1" dirty="0" smtClean="0">
                <a:solidFill>
                  <a:srgbClr val="215968"/>
                </a:solidFill>
                <a:latin typeface="Arial"/>
                <a:cs typeface="Arial"/>
              </a:rPr>
              <a:t>MATIN</a:t>
            </a:r>
            <a:endParaRPr lang="fr-FR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457200" lvl="3" defTabSz="914400">
              <a:defRPr/>
            </a:pPr>
            <a:endParaRPr lang="fr-FR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457200" lvl="3" defTabSz="914400">
              <a:defRPr/>
            </a:pPr>
            <a:endParaRPr lang="fr-FR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457200" lvl="3" defTabSz="914400">
              <a:defRPr/>
            </a:pPr>
            <a:r>
              <a:rPr lang="fr-F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Méthodologie d’accompagnement :</a:t>
            </a:r>
            <a:endParaRPr lang="fr-FR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Étapes de l’accompagnement tutoral (accueil, intégration, suivi…). </a:t>
            </a: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Coordination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avec l’école/organisme de formation, l’alternant et la ligne managériale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.</a:t>
            </a: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Modalités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spécifiques d’accompagnement tutoral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en fonction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des contraintes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des différentes catégories de métiers de l’aérien (équipes recomposées en fonction des vols, équipes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en horaires décalés, tutorat en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équipe, sécurité…).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0" lvl="2" defTabSz="914400">
              <a:defRPr/>
            </a:pPr>
            <a:endParaRPr lang="fr-FR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0" lvl="2" defTabSz="914400">
              <a:defRPr/>
            </a:pPr>
            <a:endParaRPr lang="fr-FR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457200" lvl="3" defTabSz="914400">
              <a:defRPr/>
            </a:pPr>
            <a:r>
              <a:rPr lang="fr-F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Établissement d’un plan de développement :</a:t>
            </a:r>
            <a:endParaRPr lang="fr-FR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Méthode d’analyse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du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métier et d’identification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des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compétences associées.</a:t>
            </a: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Repérage des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compétences clés à détenir par l’alternant à l’issue de sa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formation au regard des exigences du métier.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Déclinaison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des objectifs de développement des compétences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en fonction des exigences du métier et du contenu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des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diplômes (plan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 développement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évolutif).</a:t>
            </a:r>
          </a:p>
          <a:p>
            <a:pPr marL="457200" lvl="3" defTabSz="914400">
              <a:defRPr/>
            </a:pPr>
            <a:endParaRPr lang="fr-FR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457200" lvl="3" defTabSz="914400">
              <a:defRPr/>
            </a:pPr>
            <a:endParaRPr lang="fr-FR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457200" lvl="3" defTabSz="914400">
              <a:defRPr/>
            </a:pP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0" lvl="3" defTabSz="914400">
              <a:defRPr/>
            </a:pPr>
            <a:r>
              <a:rPr lang="fr-FR" sz="1000" b="1" dirty="0">
                <a:solidFill>
                  <a:srgbClr val="215968"/>
                </a:solidFill>
                <a:latin typeface="Arial"/>
                <a:cs typeface="Arial"/>
              </a:rPr>
              <a:t>APRÈS-MIDI</a:t>
            </a:r>
          </a:p>
          <a:p>
            <a:pPr marL="457200" lvl="3" defTabSz="914400">
              <a:defRPr/>
            </a:pPr>
            <a:endParaRPr lang="fr-FR" sz="100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457200" lvl="3" defTabSz="914400">
              <a:defRPr/>
            </a:pP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457200" lvl="3" defTabSz="914400">
              <a:defRPr/>
            </a:pPr>
            <a:r>
              <a:rPr lang="fr-F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Suivi et évaluation </a:t>
            </a: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 l’acquisition des compétences par l’alternant :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Présentation des outils de suivi de l’alternant.</a:t>
            </a: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Organisation des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points de suivi avec l’alternant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.</a:t>
            </a: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Réalisation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des entretiens de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suivi.</a:t>
            </a: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Évaluation des compétences de l’alternant.</a:t>
            </a:r>
          </a:p>
          <a:p>
            <a:pPr marL="457200" lvl="3" defTabSz="914400">
              <a:defRPr/>
            </a:pPr>
            <a:endParaRPr lang="fr-FR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457200" lvl="3" defTabSz="914400">
              <a:defRPr/>
            </a:pPr>
            <a:endParaRPr lang="fr-FR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457200" lvl="3" defTabSz="914400">
              <a:defRPr/>
            </a:pPr>
            <a:r>
              <a:rPr lang="fr-F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Transmission pédagogique par le tuteur :</a:t>
            </a:r>
            <a:endParaRPr lang="fr-FR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Modes de transmission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pédagogique par le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tuteur (avec spécificités selon les métiers techniques et tertiaires).</a:t>
            </a: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Communication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avec le jeune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(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r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ésorber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la « fracture générationnelle » entre tuteur et alternant)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82199" y="1006924"/>
            <a:ext cx="645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>
                <a:solidFill>
                  <a:srgbClr val="215968"/>
                </a:solidFill>
                <a:latin typeface="Arial"/>
                <a:cs typeface="Arial"/>
              </a:rPr>
              <a:t>CONTENU TYPE D’UNE FORMATION D’UN JOUR DESTINÉE AUX TUTEURS</a:t>
            </a:r>
          </a:p>
          <a:p>
            <a:pPr algn="ctr"/>
            <a:r>
              <a:rPr lang="fr-FR" sz="1000" b="1" dirty="0" smtClean="0">
                <a:solidFill>
                  <a:srgbClr val="215968"/>
                </a:solidFill>
                <a:latin typeface="Arial"/>
                <a:cs typeface="Arial"/>
              </a:rPr>
              <a:t>DU SECTEUR AÉRIEN</a:t>
            </a:r>
            <a:endParaRPr lang="fr-FR" sz="1000" b="1" dirty="0">
              <a:solidFill>
                <a:srgbClr val="215968"/>
              </a:solidFill>
              <a:latin typeface="Arial"/>
              <a:cs typeface="Arial"/>
            </a:endParaRPr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0" y="8788400"/>
            <a:ext cx="1549400" cy="330200"/>
          </a:xfrm>
          <a:custGeom>
            <a:avLst/>
            <a:gdLst>
              <a:gd name="T0" fmla="*/ 0 w 3040"/>
              <a:gd name="T1" fmla="+- 0 16838 16121"/>
              <a:gd name="T2" fmla="*/ 16838 h 717"/>
              <a:gd name="T3" fmla="*/ 3040 w 3040"/>
              <a:gd name="T4" fmla="+- 0 16838 16121"/>
              <a:gd name="T5" fmla="*/ 16838 h 717"/>
              <a:gd name="T6" fmla="*/ 3040 w 3040"/>
              <a:gd name="T7" fmla="+- 0 16121 16121"/>
              <a:gd name="T8" fmla="*/ 16121 h 717"/>
              <a:gd name="T9" fmla="*/ 0 w 3040"/>
              <a:gd name="T10" fmla="+- 0 16121 16121"/>
              <a:gd name="T11" fmla="*/ 16121 h 717"/>
              <a:gd name="T12" fmla="*/ 0 w 3040"/>
              <a:gd name="T13" fmla="+- 0 16838 16121"/>
              <a:gd name="T14" fmla="*/ 16838 h 717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  <a:cxn ang="0">
                <a:pos x="T12" y="T14"/>
              </a:cxn>
            </a:cxnLst>
            <a:rect l="0" t="0" r="r" b="b"/>
            <a:pathLst>
              <a:path w="3040" h="717">
                <a:moveTo>
                  <a:pt x="0" y="717"/>
                </a:moveTo>
                <a:lnTo>
                  <a:pt x="3040" y="717"/>
                </a:lnTo>
                <a:lnTo>
                  <a:pt x="3040" y="0"/>
                </a:lnTo>
                <a:lnTo>
                  <a:pt x="0" y="0"/>
                </a:lnTo>
                <a:lnTo>
                  <a:pt x="0" y="717"/>
                </a:lnTo>
              </a:path>
            </a:pathLst>
          </a:custGeom>
          <a:solidFill>
            <a:srgbClr val="C8D200"/>
          </a:solidFill>
          <a:ln>
            <a:noFill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900" smtClean="0">
                <a:solidFill>
                  <a:srgbClr val="FFFFFF"/>
                </a:solidFill>
                <a:effectLst/>
                <a:latin typeface="Arial"/>
                <a:ea typeface="Arial"/>
                <a:cs typeface="Times New Roman"/>
              </a:rPr>
              <a:t>Mise à jour 10/06/15 </a:t>
            </a:r>
            <a:endParaRPr lang="fr-FR" sz="900">
              <a:effectLst/>
              <a:latin typeface="Arial"/>
              <a:ea typeface="Arial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7846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82199" cy="8788401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/>
          <p:cNvSpPr/>
          <p:nvPr/>
        </p:nvSpPr>
        <p:spPr>
          <a:xfrm>
            <a:off x="401504" y="394292"/>
            <a:ext cx="6456496" cy="33718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dirty="0">
                <a:latin typeface="Arial"/>
                <a:ea typeface="Arial"/>
                <a:cs typeface="Arial"/>
              </a:rPr>
              <a:t>PROPOSITION DE PROGRAMME </a:t>
            </a:r>
            <a:r>
              <a:rPr lang="fr-FR" sz="1400" dirty="0" smtClean="0">
                <a:latin typeface="Arial"/>
                <a:ea typeface="Arial"/>
                <a:cs typeface="Arial"/>
              </a:rPr>
              <a:t>SUR DEUX JOURS</a:t>
            </a:r>
            <a:endParaRPr lang="fr-FR" sz="1400" dirty="0">
              <a:latin typeface="Arial"/>
              <a:ea typeface="Arial"/>
              <a:cs typeface="Arial"/>
            </a:endParaRPr>
          </a:p>
        </p:txBody>
      </p:sp>
      <p:sp>
        <p:nvSpPr>
          <p:cNvPr id="7" name="Zone de texte 70"/>
          <p:cNvSpPr txBox="1"/>
          <p:nvPr/>
        </p:nvSpPr>
        <p:spPr>
          <a:xfrm>
            <a:off x="505489" y="1558105"/>
            <a:ext cx="6238468" cy="707457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>
              <a:defRPr/>
            </a:pPr>
            <a:r>
              <a:rPr lang="fr-FR" sz="1000" b="1" dirty="0" smtClean="0">
                <a:solidFill>
                  <a:srgbClr val="215968"/>
                </a:solidFill>
                <a:latin typeface="Arial"/>
                <a:cs typeface="Arial"/>
              </a:rPr>
              <a:t>JOUR 1</a:t>
            </a:r>
          </a:p>
          <a:p>
            <a:pPr defTabSz="914400">
              <a:defRPr/>
            </a:pPr>
            <a:endParaRPr lang="fr-FR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457200" lvl="3" defTabSz="914400">
              <a:defRPr/>
            </a:pPr>
            <a:r>
              <a:rPr lang="fr-F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Présentation de l’alternant :</a:t>
            </a:r>
            <a:endParaRPr lang="fr-FR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Présentation des différents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types et des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spécificités des contrats de l’alternant.</a:t>
            </a: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Statut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juridique de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l’alternant.</a:t>
            </a: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Problématiques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des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publics selon le type de contrat.</a:t>
            </a: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Préoccupations et attentes particulières de l’alternant vis-à-vis du tuteur selon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le niveau d’avancement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dans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le cursus éducatif.</a:t>
            </a:r>
          </a:p>
          <a:p>
            <a:pPr marL="457200" lvl="3" defTabSz="914400">
              <a:defRPr/>
            </a:pPr>
            <a:endParaRPr lang="fr-FR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457200" lvl="3" defTabSz="914400">
              <a:defRPr/>
            </a:pPr>
            <a:r>
              <a:rPr lang="fr-F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Rôle du tuteur :</a:t>
            </a:r>
            <a:endParaRPr lang="fr-FR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Réflexivité du salarié sur l’engagement dans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une fonction de tuteur.</a:t>
            </a: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Rôle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et posture du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tuteur,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compétences à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mobiliser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.</a:t>
            </a:r>
            <a:endParaRPr lang="fr-FR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Réflexion autour du statut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spécifique de l’encadrant-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tuteur.</a:t>
            </a: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rise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 recul par rapport à son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métier.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457200" lvl="3" defTabSz="914400">
              <a:defRPr/>
            </a:pPr>
            <a:endParaRPr lang="fr-FR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457200" lvl="3" defTabSz="914400">
              <a:defRPr/>
            </a:pPr>
            <a:r>
              <a:rPr lang="fr-F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Méthodologie d’accompagnement :</a:t>
            </a:r>
            <a:endParaRPr lang="fr-FR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Étapes de l’accompagnement tutoral (accueil, intégration, suivi…). </a:t>
            </a: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Coordination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avec l’école/organisme de formation, l’alternant et la ligne managériale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.</a:t>
            </a: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Modalités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spécifiques d’accompagnement tutoral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en fonction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des contraintes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des différentes catégories de métiers de l’aérien (équipes recomposées en fonction des vols, équipes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en horaires décalés, tutorat en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équipe, sécurité…).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0" lvl="2" defTabSz="914400">
              <a:defRPr/>
            </a:pPr>
            <a:endParaRPr lang="fr-FR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0" lvl="2" defTabSz="914400">
              <a:defRPr/>
            </a:pPr>
            <a:r>
              <a:rPr lang="fr-FR" sz="1000" b="1" dirty="0" smtClean="0">
                <a:solidFill>
                  <a:srgbClr val="215968"/>
                </a:solidFill>
                <a:latin typeface="Arial"/>
                <a:cs typeface="Arial"/>
              </a:rPr>
              <a:t>JOUR 2</a:t>
            </a:r>
          </a:p>
          <a:p>
            <a:pPr marL="0" lvl="2" defTabSz="914400">
              <a:defRPr/>
            </a:pPr>
            <a:endParaRPr lang="fr-FR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457200" lvl="3" defTabSz="914400">
              <a:defRPr/>
            </a:pPr>
            <a:r>
              <a:rPr lang="fr-F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Établissement d’un plan de développement :</a:t>
            </a:r>
            <a:endParaRPr lang="fr-FR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Méthode d’analyse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du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métier et d’identification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des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compétences associées.</a:t>
            </a: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Repérage des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compétences clés à détenir par l’alternant à l’issue de sa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formation au regard des exigences du métier.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Déclinaison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des objectifs de développement des compétences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en fonction des exigences du métier et du contenu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des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diplômes (plan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 développement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évolutif).</a:t>
            </a:r>
          </a:p>
          <a:p>
            <a:pPr marL="457200" lvl="3" defTabSz="914400">
              <a:defRPr/>
            </a:pP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457200" lvl="3" defTabSz="914400">
              <a:defRPr/>
            </a:pPr>
            <a:r>
              <a:rPr lang="fr-F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Suivi et évaluation </a:t>
            </a: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 l’acquisition des compétences par l’alternant :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Présentation des outils de suivi de l’alternant.</a:t>
            </a: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Organisation des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points de suivi avec l’alternant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.</a:t>
            </a: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Réalisation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des entretiens de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suivi.</a:t>
            </a: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Évaluation des compétences de l’alternant.</a:t>
            </a:r>
          </a:p>
          <a:p>
            <a:pPr marL="457200" lvl="3" defTabSz="914400">
              <a:defRPr/>
            </a:pPr>
            <a:endParaRPr lang="fr-FR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457200" lvl="3" defTabSz="914400">
              <a:defRPr/>
            </a:pPr>
            <a:r>
              <a:rPr lang="fr-F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Transmission pédagogique par le tuteur :</a:t>
            </a:r>
            <a:endParaRPr lang="fr-FR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Modes de transmission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pédagogique par le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tuteur (avec spécificités selon les métiers techniques et tertiaires).</a:t>
            </a: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Communication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avec le jeune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(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r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ésorber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la « fracture générationnelle » entre tuteur et alternant)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.</a:t>
            </a:r>
          </a:p>
          <a:p>
            <a:pPr marL="457200" lvl="3" defTabSz="914400">
              <a:defRPr/>
            </a:pP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457200" lvl="3" defTabSz="914400">
              <a:defRPr/>
            </a:pPr>
            <a:r>
              <a:rPr lang="fr-F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Gestion des situations délicates :</a:t>
            </a:r>
            <a:endParaRPr lang="fr-FR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628650" lvl="3" indent="-171450" defTabSz="914400"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Gestion des situations délicates (absentéisme, mauvais résultats scolaires, manque de motivation, tenue inappropriée…).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82199" y="889335"/>
            <a:ext cx="645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>
                <a:solidFill>
                  <a:srgbClr val="215968"/>
                </a:solidFill>
                <a:latin typeface="Arial"/>
                <a:cs typeface="Arial"/>
              </a:rPr>
              <a:t>CONTENU TYPE D’UNE FORMATION DE DEUX JOURS DESTINÉE AUX TUTEURS</a:t>
            </a:r>
          </a:p>
          <a:p>
            <a:pPr algn="ctr"/>
            <a:r>
              <a:rPr lang="fr-FR" sz="1000" b="1" dirty="0" smtClean="0">
                <a:solidFill>
                  <a:srgbClr val="215968"/>
                </a:solidFill>
                <a:latin typeface="Arial"/>
                <a:cs typeface="Arial"/>
              </a:rPr>
              <a:t>DU SECTEUR AÉRIEN</a:t>
            </a:r>
            <a:endParaRPr lang="fr-FR" sz="1000" b="1" dirty="0">
              <a:solidFill>
                <a:srgbClr val="215968"/>
              </a:solidFill>
              <a:latin typeface="Arial"/>
              <a:cs typeface="Arial"/>
            </a:endParaRPr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0" y="8788400"/>
            <a:ext cx="1549400" cy="330200"/>
          </a:xfrm>
          <a:custGeom>
            <a:avLst/>
            <a:gdLst>
              <a:gd name="T0" fmla="*/ 0 w 3040"/>
              <a:gd name="T1" fmla="+- 0 16838 16121"/>
              <a:gd name="T2" fmla="*/ 16838 h 717"/>
              <a:gd name="T3" fmla="*/ 3040 w 3040"/>
              <a:gd name="T4" fmla="+- 0 16838 16121"/>
              <a:gd name="T5" fmla="*/ 16838 h 717"/>
              <a:gd name="T6" fmla="*/ 3040 w 3040"/>
              <a:gd name="T7" fmla="+- 0 16121 16121"/>
              <a:gd name="T8" fmla="*/ 16121 h 717"/>
              <a:gd name="T9" fmla="*/ 0 w 3040"/>
              <a:gd name="T10" fmla="+- 0 16121 16121"/>
              <a:gd name="T11" fmla="*/ 16121 h 717"/>
              <a:gd name="T12" fmla="*/ 0 w 3040"/>
              <a:gd name="T13" fmla="+- 0 16838 16121"/>
              <a:gd name="T14" fmla="*/ 16838 h 717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  <a:cxn ang="0">
                <a:pos x="T12" y="T14"/>
              </a:cxn>
            </a:cxnLst>
            <a:rect l="0" t="0" r="r" b="b"/>
            <a:pathLst>
              <a:path w="3040" h="717">
                <a:moveTo>
                  <a:pt x="0" y="717"/>
                </a:moveTo>
                <a:lnTo>
                  <a:pt x="3040" y="717"/>
                </a:lnTo>
                <a:lnTo>
                  <a:pt x="3040" y="0"/>
                </a:lnTo>
                <a:lnTo>
                  <a:pt x="0" y="0"/>
                </a:lnTo>
                <a:lnTo>
                  <a:pt x="0" y="717"/>
                </a:lnTo>
              </a:path>
            </a:pathLst>
          </a:custGeom>
          <a:solidFill>
            <a:srgbClr val="C8D200"/>
          </a:solidFill>
          <a:ln>
            <a:noFill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900" smtClean="0">
                <a:solidFill>
                  <a:srgbClr val="FFFFFF"/>
                </a:solidFill>
                <a:effectLst/>
                <a:latin typeface="Arial"/>
                <a:ea typeface="Arial"/>
                <a:cs typeface="Times New Roman"/>
              </a:rPr>
              <a:t>Mise à jour 10/06/15 </a:t>
            </a:r>
            <a:endParaRPr lang="fr-FR" sz="900">
              <a:effectLst/>
              <a:latin typeface="Arial"/>
              <a:ea typeface="Arial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96976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69870" cy="8788401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/>
          <p:cNvSpPr/>
          <p:nvPr/>
        </p:nvSpPr>
        <p:spPr>
          <a:xfrm>
            <a:off x="369870" y="315055"/>
            <a:ext cx="6468825" cy="28481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dirty="0" smtClean="0">
                <a:latin typeface="Arial"/>
                <a:ea typeface="Arial"/>
                <a:cs typeface="Arial"/>
              </a:rPr>
              <a:t>OUTIL</a:t>
            </a:r>
            <a:endParaRPr lang="fr-FR" sz="1400" dirty="0">
              <a:effectLst/>
              <a:latin typeface="Arial"/>
              <a:ea typeface="Arial"/>
              <a:cs typeface="Arial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113206" y="2119346"/>
            <a:ext cx="5125262" cy="105555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487" tIns="44450" rIns="90487" bIns="44450">
            <a:prstTxWarp prst="textNoShape">
              <a:avLst/>
            </a:prstTxWarp>
          </a:bodyPr>
          <a:lstStyle>
            <a:lvl1pPr marL="342900" indent="-3429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Zapf Dingbats" charset="0"/>
              <a:buChar char="©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90000"/>
              </a:lnSpc>
              <a:buNone/>
              <a:defRPr/>
            </a:pPr>
            <a:r>
              <a:rPr lang="fr-FR" sz="1000" b="1" dirty="0" smtClean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Objectifs d’une séance de retour d’expériences :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fr-FR" sz="500" b="1" dirty="0" smtClean="0">
              <a:latin typeface="Arial"/>
              <a:cs typeface="Arial"/>
            </a:endParaRPr>
          </a:p>
          <a:p>
            <a:pPr marL="171450" indent="-171450" defTabSz="914400" eaLnBrk="1" hangingPunct="1">
              <a:lnSpc>
                <a:spcPct val="90000"/>
              </a:lnSpc>
              <a:buClrTx/>
              <a:buFont typeface="Arial"/>
              <a:buChar char="•"/>
              <a:defRPr/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A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nalyser l’accompagnement tutoral,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les méthodes employées, les réalisations, le rôle et le niveau d'implication des acteurs concernés, ainsi que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les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moyens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utilisés 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171450" indent="-171450" defTabSz="914400" eaLnBrk="1" hangingPunct="1">
              <a:lnSpc>
                <a:spcPct val="90000"/>
              </a:lnSpc>
              <a:buClrTx/>
              <a:buFont typeface="Arial"/>
              <a:buChar char="•"/>
              <a:defRPr/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T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irer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un maximum d’enseignements utiles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(communication avec l’alternant, organisation du travail de l’alternant, gestion des situations difficiles...) pour optimiser les pratiques tutorales.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98244" y="806210"/>
            <a:ext cx="64688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>
                <a:solidFill>
                  <a:srgbClr val="215968"/>
                </a:solidFill>
                <a:latin typeface="Arial"/>
                <a:cs typeface="Arial"/>
              </a:rPr>
              <a:t>ANIMATION D’UNE SÉANCE DE RETOUR D’EXPÉRIENCES (REX)</a:t>
            </a:r>
            <a:endParaRPr lang="fr-FR" sz="1000" b="1" dirty="0">
              <a:solidFill>
                <a:srgbClr val="215968"/>
              </a:solidFill>
              <a:latin typeface="Arial"/>
              <a:cs typeface="Arial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3207" y="3966733"/>
            <a:ext cx="1644516" cy="1229770"/>
          </a:xfrm>
          <a:prstGeom prst="rect">
            <a:avLst/>
          </a:prstGeom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757723" y="3407220"/>
            <a:ext cx="3480745" cy="253101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487" tIns="44450" rIns="90487" bIns="44450">
            <a:prstTxWarp prst="textNoShape">
              <a:avLst/>
            </a:prstTxWarp>
          </a:bodyPr>
          <a:lstStyle>
            <a:lvl1pPr marL="342900" indent="-3429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Zapf Dingbats" charset="0"/>
              <a:buChar char="©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defTabSz="914400" eaLnBrk="1" hangingPunct="1">
              <a:spcBef>
                <a:spcPts val="0"/>
              </a:spcBef>
              <a:buClrTx/>
              <a:buNone/>
              <a:defRPr/>
            </a:pPr>
            <a:r>
              <a:rPr lang="fr-FR" sz="1000" b="1" dirty="0">
                <a:solidFill>
                  <a:srgbClr val="215968"/>
                </a:solidFill>
                <a:latin typeface="Arial"/>
                <a:cs typeface="Arial"/>
              </a:rPr>
              <a:t>P</a:t>
            </a:r>
            <a:r>
              <a:rPr lang="fr-FR" sz="1000" b="1" dirty="0" smtClean="0">
                <a:solidFill>
                  <a:srgbClr val="215968"/>
                </a:solidFill>
                <a:latin typeface="Arial"/>
                <a:cs typeface="Arial"/>
              </a:rPr>
              <a:t>rincipales </a:t>
            </a:r>
            <a:r>
              <a:rPr lang="fr-FR" sz="1000" b="1" dirty="0">
                <a:solidFill>
                  <a:srgbClr val="215968"/>
                </a:solidFill>
                <a:latin typeface="Arial"/>
                <a:cs typeface="Arial"/>
              </a:rPr>
              <a:t>étapes d'un </a:t>
            </a:r>
            <a:r>
              <a:rPr lang="fr-FR" sz="1000" b="1" dirty="0" smtClean="0">
                <a:solidFill>
                  <a:srgbClr val="215968"/>
                </a:solidFill>
                <a:latin typeface="Arial"/>
                <a:cs typeface="Arial"/>
              </a:rPr>
              <a:t>retour d’expériences :</a:t>
            </a:r>
          </a:p>
          <a:p>
            <a:pPr marL="0" indent="0" defTabSz="914400" eaLnBrk="1" hangingPunct="1">
              <a:spcBef>
                <a:spcPts val="0"/>
              </a:spcBef>
              <a:buClrTx/>
              <a:buNone/>
              <a:defRPr/>
            </a:pPr>
            <a:endParaRPr lang="fr-FR" sz="5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171450" indent="-171450" defTabSz="914400" eaLnBrk="1" hangingPunct="1">
              <a:spcBef>
                <a:spcPts val="0"/>
              </a:spcBef>
              <a:buClrTx/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Recensement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des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pratiques et des problématiques rencontrées par le biais d’un tour de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table,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171450" indent="-171450" defTabSz="914400" eaLnBrk="1" hangingPunct="1">
              <a:spcBef>
                <a:spcPts val="400"/>
              </a:spcBef>
              <a:buClrTx/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Regroupement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des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problématiques par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thèmes,</a:t>
            </a:r>
            <a:endParaRPr lang="fr-FR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171450" indent="-171450" defTabSz="914400" eaLnBrk="1" hangingPunct="1">
              <a:spcBef>
                <a:spcPts val="400"/>
              </a:spcBef>
              <a:buClrTx/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Analyse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des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informations (constats, causes, conséquences/effets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),</a:t>
            </a:r>
            <a:endParaRPr lang="fr-FR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171450" indent="-171450" defTabSz="914400" eaLnBrk="1" hangingPunct="1">
              <a:spcBef>
                <a:spcPts val="400"/>
              </a:spcBef>
              <a:buClrTx/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Apport de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conseils réciproques et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d’astuces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par les participants, recherche collective de pistes de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solution,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171450" indent="-171450" defTabSz="914400" eaLnBrk="1" hangingPunct="1">
              <a:spcBef>
                <a:spcPts val="400"/>
              </a:spcBef>
              <a:buClrTx/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Revisite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éventuelle des outils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 suivi en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séance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,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171450" indent="-171450" defTabSz="914400" eaLnBrk="1" hangingPunct="1">
              <a:spcBef>
                <a:spcPts val="400"/>
              </a:spcBef>
              <a:buClrTx/>
              <a:buFont typeface="Arial"/>
              <a:buChar char="•"/>
              <a:defRPr/>
            </a:pP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Capitalisation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des enseignements de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l'expérience,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171450" indent="-171450" defTabSz="914400" eaLnBrk="1" hangingPunct="1">
              <a:spcBef>
                <a:spcPts val="400"/>
              </a:spcBef>
              <a:buClrTx/>
              <a:buFont typeface="Arial"/>
              <a:buChar char="•"/>
              <a:defRPr/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M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ise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à disposition de ces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enseignements (diffusion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),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171450" indent="-171450" defTabSz="914400" eaLnBrk="1" hangingPunct="1">
              <a:spcBef>
                <a:spcPts val="400"/>
              </a:spcBef>
              <a:buClrTx/>
              <a:buFont typeface="Arial"/>
              <a:buChar char="•"/>
              <a:defRPr/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M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ise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en œuvre éventuelle d'un plan d'action pour modifier les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pratiques tutorales individuelles.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3205" y="1814442"/>
            <a:ext cx="5125263" cy="6596379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113206" y="6216020"/>
            <a:ext cx="5125261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2"/>
              </a:buClr>
              <a:defRPr/>
            </a:pPr>
            <a:r>
              <a:rPr lang="fr-FR" sz="1000" b="1" dirty="0">
                <a:solidFill>
                  <a:srgbClr val="215968"/>
                </a:solidFill>
                <a:latin typeface="Arial"/>
                <a:cs typeface="Arial"/>
              </a:rPr>
              <a:t>R</a:t>
            </a:r>
            <a:r>
              <a:rPr lang="fr-FR" sz="1000" b="1" dirty="0" smtClean="0">
                <a:solidFill>
                  <a:srgbClr val="215968"/>
                </a:solidFill>
                <a:latin typeface="Arial"/>
                <a:cs typeface="Arial"/>
              </a:rPr>
              <a:t>ôle </a:t>
            </a:r>
            <a:r>
              <a:rPr lang="fr-FR" sz="1000" b="1" dirty="0">
                <a:solidFill>
                  <a:srgbClr val="215968"/>
                </a:solidFill>
                <a:latin typeface="Arial"/>
                <a:cs typeface="Arial"/>
              </a:rPr>
              <a:t>de l’animateur </a:t>
            </a:r>
            <a:r>
              <a:rPr lang="fr-FR" sz="1000" b="1" dirty="0" smtClean="0">
                <a:solidFill>
                  <a:srgbClr val="215968"/>
                </a:solidFill>
                <a:latin typeface="Arial"/>
                <a:cs typeface="Arial"/>
              </a:rPr>
              <a:t>lors d’une </a:t>
            </a:r>
            <a:r>
              <a:rPr lang="fr-FR" sz="1000" b="1" dirty="0">
                <a:solidFill>
                  <a:srgbClr val="215968"/>
                </a:solidFill>
                <a:latin typeface="Arial"/>
                <a:cs typeface="Arial"/>
              </a:rPr>
              <a:t>séance de retour d’expériences : 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Apporter une méthodologie pour le déroulement de la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séance et garantir son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application,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  <a:defRPr/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Instaurer un climat de bienveillance (échange sur des faits, critique des idées mais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respect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des personnes lors des échanges entre les participants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),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  <a:defRPr/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Distribuer la parole et veiller aux possibilités d’expression de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chacun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,</a:t>
            </a:r>
            <a:endParaRPr lang="fr-FR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  <a:defRPr/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Ne pas interférer ou couper la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parole,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  <a:defRPr/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Classer les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idées,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  <a:defRPr/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Enregistrer les solutions ou les pistes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retenues,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  <a:defRPr/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Dégager les conclusions de la réunion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.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endParaRPr lang="fr-FR" sz="16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eaLnBrk="0" fontAlgn="base" hangingPunct="0">
              <a:defRPr/>
            </a:pP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Posture de l’animateur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: ouverture, neutralité, attention équitable, disponibilité, esprit constructif.</a:t>
            </a:r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0" y="8788400"/>
            <a:ext cx="1549400" cy="330200"/>
          </a:xfrm>
          <a:custGeom>
            <a:avLst/>
            <a:gdLst>
              <a:gd name="T0" fmla="*/ 0 w 3040"/>
              <a:gd name="T1" fmla="+- 0 16838 16121"/>
              <a:gd name="T2" fmla="*/ 16838 h 717"/>
              <a:gd name="T3" fmla="*/ 3040 w 3040"/>
              <a:gd name="T4" fmla="+- 0 16838 16121"/>
              <a:gd name="T5" fmla="*/ 16838 h 717"/>
              <a:gd name="T6" fmla="*/ 3040 w 3040"/>
              <a:gd name="T7" fmla="+- 0 16121 16121"/>
              <a:gd name="T8" fmla="*/ 16121 h 717"/>
              <a:gd name="T9" fmla="*/ 0 w 3040"/>
              <a:gd name="T10" fmla="+- 0 16121 16121"/>
              <a:gd name="T11" fmla="*/ 16121 h 717"/>
              <a:gd name="T12" fmla="*/ 0 w 3040"/>
              <a:gd name="T13" fmla="+- 0 16838 16121"/>
              <a:gd name="T14" fmla="*/ 16838 h 717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  <a:cxn ang="0">
                <a:pos x="T12" y="T14"/>
              </a:cxn>
            </a:cxnLst>
            <a:rect l="0" t="0" r="r" b="b"/>
            <a:pathLst>
              <a:path w="3040" h="717">
                <a:moveTo>
                  <a:pt x="0" y="717"/>
                </a:moveTo>
                <a:lnTo>
                  <a:pt x="3040" y="717"/>
                </a:lnTo>
                <a:lnTo>
                  <a:pt x="3040" y="0"/>
                </a:lnTo>
                <a:lnTo>
                  <a:pt x="0" y="0"/>
                </a:lnTo>
                <a:lnTo>
                  <a:pt x="0" y="717"/>
                </a:lnTo>
              </a:path>
            </a:pathLst>
          </a:custGeom>
          <a:solidFill>
            <a:srgbClr val="C8D200"/>
          </a:solidFill>
          <a:ln>
            <a:noFill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900" smtClean="0">
                <a:solidFill>
                  <a:srgbClr val="FFFFFF"/>
                </a:solidFill>
                <a:effectLst/>
                <a:latin typeface="Arial"/>
                <a:ea typeface="Arial"/>
                <a:cs typeface="Times New Roman"/>
              </a:rPr>
              <a:t>Mise à jour 10/06/15 </a:t>
            </a:r>
            <a:endParaRPr lang="fr-FR" sz="900">
              <a:effectLst/>
              <a:latin typeface="Arial"/>
              <a:ea typeface="Arial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11009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82199" cy="8788401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/>
          <p:cNvSpPr/>
          <p:nvPr/>
        </p:nvSpPr>
        <p:spPr>
          <a:xfrm>
            <a:off x="382198" y="332184"/>
            <a:ext cx="6475801" cy="28481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dirty="0" smtClean="0">
                <a:latin typeface="Arial"/>
                <a:ea typeface="Arial"/>
                <a:cs typeface="Arial"/>
              </a:rPr>
              <a:t>OUTIL</a:t>
            </a:r>
            <a:endParaRPr lang="fr-FR" sz="1400" dirty="0">
              <a:effectLst/>
              <a:latin typeface="Arial"/>
              <a:ea typeface="Arial"/>
              <a:cs typeface="Arial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01503" y="842645"/>
            <a:ext cx="6456497" cy="24236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487" tIns="44450" rIns="90487" bIns="44450">
            <a:prstTxWarp prst="textNoShape">
              <a:avLst/>
            </a:prstTxWarp>
          </a:bodyPr>
          <a:lstStyle>
            <a:lvl1pPr marL="342900" indent="-3429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Zapf Dingbats" charset="0"/>
              <a:buChar char="©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90000"/>
              </a:lnSpc>
              <a:buNone/>
              <a:defRPr/>
            </a:pPr>
            <a:r>
              <a:rPr lang="fr-FR" sz="1000" b="1" dirty="0" smtClean="0">
                <a:solidFill>
                  <a:srgbClr val="215968"/>
                </a:solidFill>
                <a:latin typeface="Arial"/>
                <a:cs typeface="Arial"/>
              </a:rPr>
              <a:t>GRILLE DE PRÉPARATION D’UNE SÉANCE DE RETOUR D’EXPÉRIENCES (REX)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endParaRPr lang="fr-FR" sz="500" b="1" dirty="0" smtClean="0">
              <a:solidFill>
                <a:srgbClr val="215968"/>
              </a:solidFill>
              <a:latin typeface="Arial"/>
              <a:cs typeface="Arial"/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281563"/>
              </p:ext>
            </p:extLst>
          </p:nvPr>
        </p:nvGraphicFramePr>
        <p:xfrm>
          <a:off x="744763" y="1236376"/>
          <a:ext cx="5585032" cy="745042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792516"/>
                <a:gridCol w="2792516"/>
              </a:tblGrid>
              <a:tr h="307944">
                <a:tc gridSpan="2">
                  <a:txBody>
                    <a:bodyPr/>
                    <a:lstStyle/>
                    <a:p>
                      <a:r>
                        <a:rPr lang="fr-FR" sz="1000" dirty="0" smtClean="0">
                          <a:latin typeface="Arial"/>
                          <a:cs typeface="Arial"/>
                        </a:rPr>
                        <a:t>Date du REX :</a:t>
                      </a:r>
                      <a:endParaRPr lang="fr-FR" sz="10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5120">
                <a:tc gridSpan="2">
                  <a:txBody>
                    <a:bodyPr/>
                    <a:lstStyle/>
                    <a:p>
                      <a:r>
                        <a:rPr lang="fr-FR" sz="1000" b="1" dirty="0" smtClean="0">
                          <a:latin typeface="Arial"/>
                          <a:cs typeface="Arial"/>
                        </a:rPr>
                        <a:t>Profil des alternants :</a:t>
                      </a:r>
                      <a:endParaRPr lang="fr-FR" sz="10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sz="1000" b="0" dirty="0" smtClean="0">
                          <a:latin typeface="Arial"/>
                          <a:cs typeface="Arial"/>
                        </a:rPr>
                        <a:t>Nombre d’alternants suivis simultanément :</a:t>
                      </a:r>
                    </a:p>
                    <a:p>
                      <a:endParaRPr lang="fr-FR" sz="1000" b="0" dirty="0" smtClean="0">
                        <a:latin typeface="Arial"/>
                        <a:cs typeface="Arial"/>
                      </a:endParaRPr>
                    </a:p>
                    <a:p>
                      <a:r>
                        <a:rPr lang="fr-FR" sz="1000" b="0" dirty="0" smtClean="0">
                          <a:latin typeface="Arial"/>
                          <a:cs typeface="Arial"/>
                        </a:rPr>
                        <a:t>Niveau de qualification :</a:t>
                      </a:r>
                    </a:p>
                    <a:p>
                      <a:endParaRPr lang="fr-FR" sz="1000" b="0" dirty="0" smtClean="0">
                        <a:latin typeface="Arial"/>
                        <a:cs typeface="Arial"/>
                      </a:endParaRPr>
                    </a:p>
                    <a:p>
                      <a:r>
                        <a:rPr lang="fr-FR" sz="1000" b="0" dirty="0" smtClean="0">
                          <a:latin typeface="Arial"/>
                          <a:cs typeface="Arial"/>
                        </a:rPr>
                        <a:t>Métier visé :</a:t>
                      </a:r>
                    </a:p>
                    <a:p>
                      <a:endParaRPr lang="fr-FR" sz="1000" b="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4960">
                <a:tc gridSpan="2">
                  <a:txBody>
                    <a:bodyPr/>
                    <a:lstStyle/>
                    <a:p>
                      <a:r>
                        <a:rPr lang="fr-FR" sz="1000" b="1" dirty="0" smtClean="0">
                          <a:latin typeface="Arial"/>
                          <a:cs typeface="Arial"/>
                        </a:rPr>
                        <a:t>Accompagnement des alternants : points positifs :</a:t>
                      </a:r>
                      <a:endParaRPr lang="fr-FR" sz="10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Arial"/>
                          <a:cs typeface="Arial"/>
                        </a:rPr>
                        <a:t>Constats :</a:t>
                      </a:r>
                    </a:p>
                    <a:p>
                      <a:endParaRPr lang="fr-FR" sz="1000" dirty="0" smtClean="0">
                        <a:latin typeface="Arial"/>
                        <a:cs typeface="Arial"/>
                      </a:endParaRP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fr-FR" sz="1000" dirty="0" smtClean="0">
                          <a:latin typeface="Arial"/>
                          <a:cs typeface="Arial"/>
                        </a:rPr>
                        <a:t>sur le plan relationnel :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fr-FR" sz="900" dirty="0" smtClean="0">
                        <a:latin typeface="Arial"/>
                        <a:cs typeface="Arial"/>
                      </a:endParaRP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fr-FR" sz="900" dirty="0" smtClean="0">
                        <a:latin typeface="Arial"/>
                        <a:cs typeface="Arial"/>
                      </a:endParaRP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fr-FR" sz="900" dirty="0" smtClean="0">
                        <a:latin typeface="Arial"/>
                        <a:cs typeface="Arial"/>
                      </a:endParaRP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fr-FR" sz="1000" dirty="0" smtClean="0">
                          <a:latin typeface="Arial"/>
                          <a:cs typeface="Arial"/>
                        </a:rPr>
                        <a:t>sur le plan pédagogique :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fr-FR" sz="900" dirty="0" smtClean="0">
                        <a:latin typeface="Arial"/>
                        <a:cs typeface="Arial"/>
                      </a:endParaRP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fr-FR" sz="900" dirty="0" smtClean="0">
                        <a:latin typeface="Arial"/>
                        <a:cs typeface="Arial"/>
                      </a:endParaRP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fr-FR" sz="900" dirty="0" smtClean="0">
                        <a:latin typeface="Arial"/>
                        <a:cs typeface="Arial"/>
                      </a:endParaRP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fr-FR" sz="1000" dirty="0" smtClean="0">
                          <a:latin typeface="Arial"/>
                          <a:cs typeface="Arial"/>
                        </a:rPr>
                        <a:t>sur le plan organisationnel :</a:t>
                      </a:r>
                    </a:p>
                    <a:p>
                      <a:endParaRPr lang="fr-FR" sz="900" dirty="0" smtClean="0">
                        <a:latin typeface="Arial"/>
                        <a:cs typeface="Arial"/>
                      </a:endParaRPr>
                    </a:p>
                    <a:p>
                      <a:endParaRPr lang="fr-FR" sz="900" dirty="0" smtClean="0">
                        <a:latin typeface="Arial"/>
                        <a:cs typeface="Arial"/>
                      </a:endParaRPr>
                    </a:p>
                    <a:p>
                      <a:endParaRPr lang="fr-FR" sz="1000" dirty="0" smtClean="0">
                        <a:latin typeface="Arial"/>
                        <a:cs typeface="Arial"/>
                      </a:endParaRPr>
                    </a:p>
                  </a:txBody>
                  <a:tcPr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Arial"/>
                          <a:cs typeface="Arial"/>
                        </a:rPr>
                        <a:t>Causes, facteurs de réussite :</a:t>
                      </a:r>
                      <a:endParaRPr lang="fr-FR" sz="10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480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latin typeface="Arial"/>
                          <a:cs typeface="Arial"/>
                        </a:rPr>
                        <a:t>Accompagnement des alternants : points de difficulté :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Arial"/>
                          <a:cs typeface="Arial"/>
                        </a:rPr>
                        <a:t>Constats :</a:t>
                      </a:r>
                    </a:p>
                    <a:p>
                      <a:endParaRPr lang="fr-FR" sz="1000" dirty="0" smtClean="0">
                        <a:latin typeface="Arial"/>
                        <a:cs typeface="Arial"/>
                      </a:endParaRP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fr-FR" sz="1000" dirty="0" smtClean="0">
                          <a:latin typeface="Arial"/>
                          <a:cs typeface="Arial"/>
                        </a:rPr>
                        <a:t>sur le plan relationnel :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fr-FR" sz="900" dirty="0" smtClean="0">
                        <a:latin typeface="Arial"/>
                        <a:cs typeface="Arial"/>
                      </a:endParaRP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fr-FR" sz="900" dirty="0" smtClean="0">
                        <a:latin typeface="Arial"/>
                        <a:cs typeface="Arial"/>
                      </a:endParaRP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fr-FR" sz="900" dirty="0" smtClean="0">
                        <a:latin typeface="Arial"/>
                        <a:cs typeface="Arial"/>
                      </a:endParaRP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fr-FR" sz="1000" dirty="0" smtClean="0">
                          <a:latin typeface="Arial"/>
                          <a:cs typeface="Arial"/>
                        </a:rPr>
                        <a:t>sur le plan pédagogique :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fr-FR" sz="900" dirty="0" smtClean="0">
                        <a:latin typeface="Arial"/>
                        <a:cs typeface="Arial"/>
                      </a:endParaRP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fr-FR" sz="900" dirty="0" smtClean="0">
                        <a:latin typeface="Arial"/>
                        <a:cs typeface="Arial"/>
                      </a:endParaRP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fr-FR" sz="900" dirty="0" smtClean="0">
                        <a:latin typeface="Arial"/>
                        <a:cs typeface="Arial"/>
                      </a:endParaRP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fr-FR" sz="1000" dirty="0" smtClean="0">
                          <a:latin typeface="Arial"/>
                          <a:cs typeface="Arial"/>
                        </a:rPr>
                        <a:t>sur le plan organisationnel :</a:t>
                      </a:r>
                    </a:p>
                    <a:p>
                      <a:endParaRPr lang="fr-FR" sz="900" dirty="0" smtClean="0">
                        <a:latin typeface="Arial"/>
                        <a:cs typeface="Arial"/>
                      </a:endParaRPr>
                    </a:p>
                    <a:p>
                      <a:endParaRPr lang="fr-FR" sz="900" dirty="0" smtClean="0">
                        <a:latin typeface="Arial"/>
                        <a:cs typeface="Arial"/>
                      </a:endParaRPr>
                    </a:p>
                    <a:p>
                      <a:endParaRPr lang="fr-FR" sz="900" dirty="0">
                        <a:latin typeface="Arial"/>
                        <a:cs typeface="Arial"/>
                      </a:endParaRPr>
                    </a:p>
                  </a:txBody>
                  <a:tcPr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Arial"/>
                          <a:cs typeface="Arial"/>
                        </a:rPr>
                        <a:t>Causes, explications</a:t>
                      </a:r>
                      <a:r>
                        <a:rPr lang="fr-FR" sz="1000" baseline="0" dirty="0" smtClean="0">
                          <a:latin typeface="Arial"/>
                          <a:cs typeface="Arial"/>
                        </a:rPr>
                        <a:t> possibles :</a:t>
                      </a:r>
                      <a:endParaRPr lang="fr-FR" sz="10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9720">
                <a:tc gridSpan="2">
                  <a:txBody>
                    <a:bodyPr/>
                    <a:lstStyle/>
                    <a:p>
                      <a:r>
                        <a:rPr lang="fr-FR" sz="1000" b="1" dirty="0" smtClean="0">
                          <a:latin typeface="Arial"/>
                          <a:cs typeface="Arial"/>
                        </a:rPr>
                        <a:t>Pistes de solution par rapport aux points de difficulté :</a:t>
                      </a:r>
                      <a:endParaRPr lang="fr-FR" sz="10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fr-FR" sz="1000" dirty="0" smtClean="0">
                        <a:latin typeface="Arial"/>
                        <a:cs typeface="Arial"/>
                      </a:endParaRPr>
                    </a:p>
                    <a:p>
                      <a:endParaRPr lang="fr-FR" sz="1000" dirty="0" smtClean="0">
                        <a:latin typeface="Arial"/>
                        <a:cs typeface="Arial"/>
                      </a:endParaRPr>
                    </a:p>
                    <a:p>
                      <a:endParaRPr lang="fr-FR" sz="1000" dirty="0" smtClean="0">
                        <a:latin typeface="Arial"/>
                        <a:cs typeface="Arial"/>
                      </a:endParaRPr>
                    </a:p>
                    <a:p>
                      <a:endParaRPr lang="fr-FR" sz="1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reeform 6"/>
          <p:cNvSpPr>
            <a:spLocks/>
          </p:cNvSpPr>
          <p:nvPr/>
        </p:nvSpPr>
        <p:spPr bwMode="auto">
          <a:xfrm>
            <a:off x="0" y="8788400"/>
            <a:ext cx="1549400" cy="330200"/>
          </a:xfrm>
          <a:custGeom>
            <a:avLst/>
            <a:gdLst>
              <a:gd name="T0" fmla="*/ 0 w 3040"/>
              <a:gd name="T1" fmla="+- 0 16838 16121"/>
              <a:gd name="T2" fmla="*/ 16838 h 717"/>
              <a:gd name="T3" fmla="*/ 3040 w 3040"/>
              <a:gd name="T4" fmla="+- 0 16838 16121"/>
              <a:gd name="T5" fmla="*/ 16838 h 717"/>
              <a:gd name="T6" fmla="*/ 3040 w 3040"/>
              <a:gd name="T7" fmla="+- 0 16121 16121"/>
              <a:gd name="T8" fmla="*/ 16121 h 717"/>
              <a:gd name="T9" fmla="*/ 0 w 3040"/>
              <a:gd name="T10" fmla="+- 0 16121 16121"/>
              <a:gd name="T11" fmla="*/ 16121 h 717"/>
              <a:gd name="T12" fmla="*/ 0 w 3040"/>
              <a:gd name="T13" fmla="+- 0 16838 16121"/>
              <a:gd name="T14" fmla="*/ 16838 h 717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  <a:cxn ang="0">
                <a:pos x="T12" y="T14"/>
              </a:cxn>
            </a:cxnLst>
            <a:rect l="0" t="0" r="r" b="b"/>
            <a:pathLst>
              <a:path w="3040" h="717">
                <a:moveTo>
                  <a:pt x="0" y="717"/>
                </a:moveTo>
                <a:lnTo>
                  <a:pt x="3040" y="717"/>
                </a:lnTo>
                <a:lnTo>
                  <a:pt x="3040" y="0"/>
                </a:lnTo>
                <a:lnTo>
                  <a:pt x="0" y="0"/>
                </a:lnTo>
                <a:lnTo>
                  <a:pt x="0" y="717"/>
                </a:lnTo>
              </a:path>
            </a:pathLst>
          </a:custGeom>
          <a:solidFill>
            <a:srgbClr val="C8D200"/>
          </a:solidFill>
          <a:ln>
            <a:noFill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900" smtClean="0">
                <a:solidFill>
                  <a:srgbClr val="FFFFFF"/>
                </a:solidFill>
                <a:effectLst/>
                <a:latin typeface="Arial"/>
                <a:ea typeface="Arial"/>
                <a:cs typeface="Times New Roman"/>
              </a:rPr>
              <a:t>Mise à jour 10/06/15 </a:t>
            </a:r>
            <a:endParaRPr lang="fr-FR" sz="900">
              <a:effectLst/>
              <a:latin typeface="Arial"/>
              <a:ea typeface="Arial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581326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par défaut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par défaut.thmx</Template>
  <TotalTime>21371</TotalTime>
  <Words>1130</Words>
  <Application>Microsoft Office PowerPoint</Application>
  <PresentationFormat>Affichage à l'écran (4:3)</PresentationFormat>
  <Paragraphs>171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Arial </vt:lpstr>
      <vt:lpstr>Calibri</vt:lpstr>
      <vt:lpstr>Frutiger LT Std 45 Light</vt:lpstr>
      <vt:lpstr>Times New Roman</vt:lpstr>
      <vt:lpstr>Zapf Dingbats</vt:lpstr>
      <vt:lpstr>Thème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</dc:creator>
  <cp:lastModifiedBy>Tania Lanclume</cp:lastModifiedBy>
  <cp:revision>152</cp:revision>
  <cp:lastPrinted>2014-12-01T08:23:09Z</cp:lastPrinted>
  <dcterms:created xsi:type="dcterms:W3CDTF">2014-05-20T12:42:35Z</dcterms:created>
  <dcterms:modified xsi:type="dcterms:W3CDTF">2015-06-11T15:37:56Z</dcterms:modified>
</cp:coreProperties>
</file>