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Lst>
  <p:sldSz cx="6858000" cy="9144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46302A"/>
    <a:srgbClr val="7B6F5E"/>
    <a:srgbClr val="9F3F7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Style moyen 1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25E5076-3810-47DD-B79F-674D7AD40C01}" styleName="Style foncé 1 - Accentuation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Style foncé 1 - Accentuation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A111915-BE36-4E01-A7E5-04B1672EAD32}" styleName="Style léger 2 - Accentuation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8953" autoAdjust="0"/>
  </p:normalViewPr>
  <p:slideViewPr>
    <p:cSldViewPr snapToGrid="0" snapToObjects="1">
      <p:cViewPr varScale="1">
        <p:scale>
          <a:sx n="85" d="100"/>
          <a:sy n="85" d="100"/>
        </p:scale>
        <p:origin x="2892" y="96"/>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309A0E7-8E6B-CF4D-A5DD-1C12988CDF6D}" type="datetimeFigureOut">
              <a:rPr lang="fr-FR" smtClean="0"/>
              <a:t>11/06/2015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47A3B34-49CE-6A43-A716-EE3E230B6D66}" type="slidenum">
              <a:rPr lang="fr-FR" smtClean="0"/>
              <a:t>‹N°›</a:t>
            </a:fld>
            <a:endParaRPr lang="fr-FR"/>
          </a:p>
        </p:txBody>
      </p:sp>
    </p:spTree>
    <p:extLst>
      <p:ext uri="{BB962C8B-B14F-4D97-AF65-F5344CB8AC3E}">
        <p14:creationId xmlns:p14="http://schemas.microsoft.com/office/powerpoint/2010/main" val="264059335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fr-FR" dirty="0" smtClean="0"/>
              <a:t>Cliquez et modifiez le titre</a:t>
            </a:r>
            <a:endParaRPr lang="fr-FR" dirty="0"/>
          </a:p>
        </p:txBody>
      </p:sp>
      <p:sp>
        <p:nvSpPr>
          <p:cNvPr id="3" name="Espace réservé du texte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e la date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8309A0E7-8E6B-CF4D-A5DD-1C12988CDF6D}" type="datetimeFigureOut">
              <a:rPr lang="fr-FR" smtClean="0"/>
              <a:t>11/06/2015</a:t>
            </a:fld>
            <a:endParaRPr lang="fr-FR"/>
          </a:p>
        </p:txBody>
      </p:sp>
      <p:sp>
        <p:nvSpPr>
          <p:cNvPr id="5" name="Espace réservé du pied de page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247A3B34-49CE-6A43-A716-EE3E230B6D66}" type="slidenum">
              <a:rPr lang="fr-FR" smtClean="0"/>
              <a:t>‹N°›</a:t>
            </a:fld>
            <a:endParaRPr lang="fr-FR"/>
          </a:p>
        </p:txBody>
      </p:sp>
    </p:spTree>
    <p:extLst>
      <p:ext uri="{BB962C8B-B14F-4D97-AF65-F5344CB8AC3E}">
        <p14:creationId xmlns:p14="http://schemas.microsoft.com/office/powerpoint/2010/main" val="3006362626"/>
      </p:ext>
    </p:extLst>
  </p:cSld>
  <p:clrMap bg1="lt1" tx1="dk1" bg2="lt2" tx2="dk2" accent1="accent1" accent2="accent2" accent3="accent3" accent4="accent4" accent5="accent5" accent6="accent6" hlink="hlink" folHlink="folHlink"/>
  <p:sldLayoutIdLst>
    <p:sldLayoutId id="2147483655" r:id="rId1"/>
  </p:sldLayoutIdLst>
  <p:txStyles>
    <p:titleStyle>
      <a:lvl1pPr algn="ctr" defTabSz="457200" rtl="0" eaLnBrk="1" latinLnBrk="0" hangingPunct="1">
        <a:spcBef>
          <a:spcPct val="0"/>
        </a:spcBef>
        <a:buNone/>
        <a:defRPr sz="2800" kern="1200">
          <a:solidFill>
            <a:schemeClr val="tx1"/>
          </a:solidFill>
          <a:latin typeface="Frutiger LT Std 45 Light"/>
          <a:ea typeface="+mj-ea"/>
          <a:cs typeface="Frutiger LT Std 45 Light"/>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Frutiger LT Std 45 Light"/>
          <a:ea typeface="+mn-ea"/>
          <a:cs typeface="Frutiger LT Std 45 Light"/>
        </a:defRPr>
      </a:lvl1pPr>
      <a:lvl2pPr marL="742950" indent="-285750" algn="l" defTabSz="457200" rtl="0" eaLnBrk="1" latinLnBrk="0" hangingPunct="1">
        <a:spcBef>
          <a:spcPct val="20000"/>
        </a:spcBef>
        <a:buFont typeface="Arial"/>
        <a:buChar char="–"/>
        <a:defRPr sz="2800" kern="1200">
          <a:solidFill>
            <a:schemeClr val="tx1"/>
          </a:solidFill>
          <a:latin typeface="Frutiger LT Std 45 Light"/>
          <a:ea typeface="+mn-ea"/>
          <a:cs typeface="Frutiger LT Std 45 Light"/>
        </a:defRPr>
      </a:lvl2pPr>
      <a:lvl3pPr marL="1143000" indent="-228600" algn="l" defTabSz="457200" rtl="0" eaLnBrk="1" latinLnBrk="0" hangingPunct="1">
        <a:spcBef>
          <a:spcPct val="20000"/>
        </a:spcBef>
        <a:buFont typeface="Arial"/>
        <a:buChar char="•"/>
        <a:defRPr sz="2400" kern="1200">
          <a:solidFill>
            <a:schemeClr val="tx1"/>
          </a:solidFill>
          <a:latin typeface="Frutiger LT Std 45 Light"/>
          <a:ea typeface="+mn-ea"/>
          <a:cs typeface="Frutiger LT Std 45 Light"/>
        </a:defRPr>
      </a:lvl3pPr>
      <a:lvl4pPr marL="1600200" indent="-228600" algn="l" defTabSz="457200" rtl="0" eaLnBrk="1" latinLnBrk="0" hangingPunct="1">
        <a:spcBef>
          <a:spcPct val="20000"/>
        </a:spcBef>
        <a:buFont typeface="Arial"/>
        <a:buChar char="–"/>
        <a:defRPr sz="2000" kern="1200">
          <a:solidFill>
            <a:schemeClr val="tx1"/>
          </a:solidFill>
          <a:latin typeface="Frutiger LT Std 45 Light"/>
          <a:ea typeface="+mn-ea"/>
          <a:cs typeface="Frutiger LT Std 45 Light"/>
        </a:defRPr>
      </a:lvl4pPr>
      <a:lvl5pPr marL="2057400" indent="-228600" algn="l" defTabSz="457200" rtl="0" eaLnBrk="1" latinLnBrk="0" hangingPunct="1">
        <a:spcBef>
          <a:spcPct val="20000"/>
        </a:spcBef>
        <a:buFont typeface="Arial"/>
        <a:buChar char="»"/>
        <a:defRPr sz="2000" kern="1200">
          <a:solidFill>
            <a:schemeClr val="tx1"/>
          </a:solidFill>
          <a:latin typeface="Frutiger LT Std 45 Light"/>
          <a:ea typeface="+mn-ea"/>
          <a:cs typeface="Frutiger LT Std 45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age 17"/>
          <p:cNvPicPr/>
          <p:nvPr/>
        </p:nvPicPr>
        <p:blipFill>
          <a:blip r:embed="rId2">
            <a:extLst>
              <a:ext uri="{28A0092B-C50C-407E-A947-70E740481C1C}">
                <a14:useLocalDpi xmlns:a14="http://schemas.microsoft.com/office/drawing/2010/main" val="0"/>
              </a:ext>
            </a:extLst>
          </a:blip>
          <a:srcRect/>
          <a:stretch>
            <a:fillRect/>
          </a:stretch>
        </p:blipFill>
        <p:spPr bwMode="auto">
          <a:xfrm>
            <a:off x="0" y="705533"/>
            <a:ext cx="382199" cy="8045637"/>
          </a:xfrm>
          <a:prstGeom prst="rect">
            <a:avLst/>
          </a:prstGeom>
          <a:noFill/>
          <a:ln>
            <a:noFill/>
          </a:ln>
        </p:spPr>
      </p:pic>
      <p:sp>
        <p:nvSpPr>
          <p:cNvPr id="22" name="Zone de texte 141"/>
          <p:cNvSpPr txBox="1"/>
          <p:nvPr/>
        </p:nvSpPr>
        <p:spPr>
          <a:xfrm>
            <a:off x="1211101" y="184841"/>
            <a:ext cx="5596100" cy="739888"/>
          </a:xfrm>
          <a:prstGeom prst="rect">
            <a:avLst/>
          </a:prstGeom>
          <a:no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600"/>
              </a:spcAft>
            </a:pPr>
            <a:r>
              <a:rPr lang="fr-FR" sz="2000" b="1" dirty="0" smtClean="0">
                <a:solidFill>
                  <a:srgbClr val="E03972"/>
                </a:solidFill>
                <a:effectLst/>
                <a:latin typeface="Arial "/>
                <a:ea typeface="Arial"/>
                <a:cs typeface="Arial "/>
              </a:rPr>
              <a:t>Démarches d’accompagnement des tuteurs</a:t>
            </a:r>
          </a:p>
          <a:p>
            <a:pPr algn="ctr">
              <a:lnSpc>
                <a:spcPct val="115000"/>
              </a:lnSpc>
              <a:spcAft>
                <a:spcPts val="1000"/>
              </a:spcAft>
            </a:pPr>
            <a:r>
              <a:rPr lang="fr-FR" sz="900" b="1" i="1" dirty="0" smtClean="0">
                <a:solidFill>
                  <a:srgbClr val="E03972"/>
                </a:solidFill>
                <a:latin typeface="Arial "/>
                <a:ea typeface="Arial"/>
                <a:cs typeface="Arial "/>
              </a:rPr>
              <a:t>À </a:t>
            </a:r>
            <a:r>
              <a:rPr lang="fr-FR" sz="900" b="1" i="1" dirty="0">
                <a:solidFill>
                  <a:srgbClr val="E03972"/>
                </a:solidFill>
                <a:latin typeface="Arial "/>
                <a:ea typeface="Arial"/>
                <a:cs typeface="Arial "/>
              </a:rPr>
              <a:t>destination de la fonction </a:t>
            </a:r>
            <a:r>
              <a:rPr lang="fr-FR" sz="900" b="1" i="1" dirty="0" smtClean="0">
                <a:solidFill>
                  <a:srgbClr val="E03972"/>
                </a:solidFill>
                <a:latin typeface="Arial "/>
                <a:ea typeface="Arial"/>
                <a:cs typeface="Arial "/>
              </a:rPr>
              <a:t>RH et </a:t>
            </a:r>
            <a:r>
              <a:rPr lang="fr-FR" sz="900" b="1" i="1" dirty="0">
                <a:solidFill>
                  <a:srgbClr val="E03972"/>
                </a:solidFill>
                <a:latin typeface="Arial "/>
                <a:ea typeface="Arial"/>
                <a:cs typeface="Arial "/>
              </a:rPr>
              <a:t>des dirigeants </a:t>
            </a:r>
            <a:r>
              <a:rPr lang="fr-FR" sz="900" b="1" i="1" dirty="0" smtClean="0">
                <a:solidFill>
                  <a:srgbClr val="E03972"/>
                </a:solidFill>
                <a:latin typeface="Arial "/>
                <a:ea typeface="Arial"/>
                <a:cs typeface="Arial "/>
              </a:rPr>
              <a:t>d’entreprise</a:t>
            </a:r>
            <a:endParaRPr lang="fr-FR" sz="900" b="1" i="1" dirty="0">
              <a:solidFill>
                <a:srgbClr val="E03972"/>
              </a:solidFill>
              <a:latin typeface="Arial "/>
              <a:ea typeface="Arial"/>
              <a:cs typeface="Arial "/>
            </a:endParaRPr>
          </a:p>
        </p:txBody>
      </p:sp>
      <p:sp>
        <p:nvSpPr>
          <p:cNvPr id="17" name="ZoneTexte 16"/>
          <p:cNvSpPr txBox="1"/>
          <p:nvPr/>
        </p:nvSpPr>
        <p:spPr>
          <a:xfrm>
            <a:off x="384830" y="1360656"/>
            <a:ext cx="6422370" cy="446276"/>
          </a:xfrm>
          <a:prstGeom prst="rect">
            <a:avLst/>
          </a:prstGeom>
          <a:noFill/>
        </p:spPr>
        <p:txBody>
          <a:bodyPr wrap="square" rtlCol="0">
            <a:spAutoFit/>
          </a:bodyPr>
          <a:lstStyle/>
          <a:p>
            <a:pPr algn="ctr">
              <a:spcAft>
                <a:spcPts val="600"/>
              </a:spcAft>
            </a:pPr>
            <a:r>
              <a:rPr lang="fr-FR" sz="900" b="1" dirty="0" smtClean="0">
                <a:solidFill>
                  <a:srgbClr val="215968"/>
                </a:solidFill>
                <a:latin typeface="Arial"/>
                <a:cs typeface="Arial"/>
              </a:rPr>
              <a:t>SOMMAIRE DE LA FICHE</a:t>
            </a:r>
          </a:p>
          <a:p>
            <a:pPr algn="ctr">
              <a:spcAft>
                <a:spcPts val="600"/>
              </a:spcAft>
            </a:pPr>
            <a:r>
              <a:rPr lang="fr-FR" sz="900" b="1" dirty="0" smtClean="0">
                <a:solidFill>
                  <a:srgbClr val="215968"/>
                </a:solidFill>
                <a:latin typeface="Arial"/>
                <a:cs typeface="Arial"/>
              </a:rPr>
              <a:t>Démarches d’accompagnement des tuteurs</a:t>
            </a:r>
          </a:p>
        </p:txBody>
      </p:sp>
      <p:pic>
        <p:nvPicPr>
          <p:cNvPr id="2" name="Image 1"/>
          <p:cNvPicPr>
            <a:picLocks noChangeAspect="1"/>
          </p:cNvPicPr>
          <p:nvPr/>
        </p:nvPicPr>
        <p:blipFill>
          <a:blip r:embed="rId3"/>
          <a:stretch>
            <a:fillRect/>
          </a:stretch>
        </p:blipFill>
        <p:spPr>
          <a:xfrm>
            <a:off x="39952" y="0"/>
            <a:ext cx="1084184" cy="705533"/>
          </a:xfrm>
          <a:prstGeom prst="rect">
            <a:avLst/>
          </a:prstGeom>
        </p:spPr>
      </p:pic>
      <p:sp>
        <p:nvSpPr>
          <p:cNvPr id="10" name="Zone de texte 70"/>
          <p:cNvSpPr txBox="1"/>
          <p:nvPr/>
        </p:nvSpPr>
        <p:spPr>
          <a:xfrm>
            <a:off x="382199" y="3045550"/>
            <a:ext cx="6437195" cy="5319531"/>
          </a:xfrm>
          <a:prstGeom prst="rect">
            <a:avLst/>
          </a:prstGeom>
          <a:no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lvl="0" defTabSz="914400">
              <a:defRPr/>
            </a:pPr>
            <a:r>
              <a:rPr lang="fr-FR" sz="1000" b="1" dirty="0" smtClean="0">
                <a:solidFill>
                  <a:srgbClr val="215968"/>
                </a:solidFill>
                <a:latin typeface="Arial"/>
                <a:cs typeface="Arial"/>
              </a:rPr>
              <a:t>Possibilités d’actions à mener par l’entreprise afin de favoriser le transfert des acquis de la formation du tuteur, de consolider ses apprentissages tout au long de la pratique tutorale et de créer des conditions favorables à l’accompagnement tutoral :</a:t>
            </a:r>
          </a:p>
          <a:p>
            <a:pPr lvl="0" defTabSz="914400">
              <a:defRPr/>
            </a:pPr>
            <a:endParaRPr lang="fr-FR" sz="1000" b="1" dirty="0" smtClean="0">
              <a:solidFill>
                <a:schemeClr val="tx1">
                  <a:lumMod val="85000"/>
                  <a:lumOff val="15000"/>
                </a:schemeClr>
              </a:solidFill>
              <a:latin typeface="Arial"/>
              <a:cs typeface="Arial"/>
            </a:endParaRPr>
          </a:p>
          <a:p>
            <a:pPr lvl="0" defTabSz="914400">
              <a:defRPr/>
            </a:pPr>
            <a:endParaRPr lang="fr-FR" sz="1000" b="1" dirty="0">
              <a:solidFill>
                <a:schemeClr val="tx1">
                  <a:lumMod val="85000"/>
                  <a:lumOff val="15000"/>
                </a:schemeClr>
              </a:solidFill>
              <a:latin typeface="Arial"/>
              <a:cs typeface="Arial"/>
            </a:endParaRPr>
          </a:p>
          <a:p>
            <a:pPr lvl="0" defTabSz="914400">
              <a:defRPr/>
            </a:pPr>
            <a:r>
              <a:rPr lang="fr-FR" sz="1000" b="1" dirty="0" smtClean="0">
                <a:solidFill>
                  <a:schemeClr val="tx1">
                    <a:lumMod val="85000"/>
                    <a:lumOff val="15000"/>
                  </a:schemeClr>
                </a:solidFill>
                <a:latin typeface="Arial"/>
                <a:cs typeface="Arial"/>
              </a:rPr>
              <a:t>Proposer des formations complémentaires</a:t>
            </a:r>
          </a:p>
          <a:p>
            <a:pPr marL="171450" lvl="0" indent="-171450" defTabSz="914400">
              <a:buFont typeface="Arial"/>
              <a:buChar char="•"/>
              <a:defRPr/>
            </a:pPr>
            <a:endParaRPr lang="fr-FR" sz="1000" b="1" dirty="0" smtClean="0">
              <a:solidFill>
                <a:schemeClr val="tx1">
                  <a:lumMod val="85000"/>
                  <a:lumOff val="15000"/>
                </a:schemeClr>
              </a:solidFill>
              <a:latin typeface="Arial"/>
              <a:cs typeface="Arial"/>
            </a:endParaRPr>
          </a:p>
          <a:p>
            <a:pPr marL="171450" indent="-171450" defTabSz="914400">
              <a:buFont typeface="Arial"/>
              <a:buChar char="•"/>
              <a:defRPr/>
            </a:pPr>
            <a:r>
              <a:rPr lang="fr-FR" sz="1000" dirty="0" smtClean="0">
                <a:solidFill>
                  <a:schemeClr val="tx1">
                    <a:lumMod val="85000"/>
                    <a:lumOff val="15000"/>
                  </a:schemeClr>
                </a:solidFill>
                <a:latin typeface="Arial"/>
                <a:cs typeface="Arial"/>
              </a:rPr>
              <a:t>Former</a:t>
            </a:r>
            <a:r>
              <a:rPr lang="fr-FR" sz="1000" dirty="0">
                <a:solidFill>
                  <a:schemeClr val="tx1">
                    <a:lumMod val="85000"/>
                    <a:lumOff val="15000"/>
                  </a:schemeClr>
                </a:solidFill>
                <a:latin typeface="Arial"/>
                <a:cs typeface="Arial"/>
              </a:rPr>
              <a:t> </a:t>
            </a:r>
            <a:r>
              <a:rPr lang="fr-FR" sz="1000" dirty="0" smtClean="0">
                <a:solidFill>
                  <a:schemeClr val="tx1">
                    <a:lumMod val="85000"/>
                    <a:lumOff val="15000"/>
                  </a:schemeClr>
                </a:solidFill>
                <a:latin typeface="Arial"/>
                <a:cs typeface="Arial"/>
              </a:rPr>
              <a:t>l’ensemble </a:t>
            </a:r>
            <a:r>
              <a:rPr lang="fr-FR" sz="1000" dirty="0">
                <a:solidFill>
                  <a:schemeClr val="tx1">
                    <a:lumMod val="85000"/>
                    <a:lumOff val="15000"/>
                  </a:schemeClr>
                </a:solidFill>
                <a:latin typeface="Arial"/>
                <a:cs typeface="Arial"/>
              </a:rPr>
              <a:t>de la ligne </a:t>
            </a:r>
            <a:r>
              <a:rPr lang="fr-FR" sz="1000" dirty="0" smtClean="0">
                <a:solidFill>
                  <a:schemeClr val="tx1">
                    <a:lumMod val="85000"/>
                    <a:lumOff val="15000"/>
                  </a:schemeClr>
                </a:solidFill>
                <a:latin typeface="Arial"/>
                <a:cs typeface="Arial"/>
              </a:rPr>
              <a:t>managériale </a:t>
            </a:r>
            <a:r>
              <a:rPr lang="fr-FR" sz="1000" dirty="0">
                <a:solidFill>
                  <a:schemeClr val="tx1">
                    <a:lumMod val="85000"/>
                    <a:lumOff val="15000"/>
                  </a:schemeClr>
                </a:solidFill>
                <a:latin typeface="Arial"/>
                <a:cs typeface="Arial"/>
              </a:rPr>
              <a:t>afin d’identifier les </a:t>
            </a:r>
            <a:r>
              <a:rPr lang="fr-FR" sz="1000" dirty="0" smtClean="0">
                <a:solidFill>
                  <a:schemeClr val="tx1">
                    <a:lumMod val="85000"/>
                    <a:lumOff val="15000"/>
                  </a:schemeClr>
                </a:solidFill>
                <a:latin typeface="Arial"/>
                <a:cs typeface="Arial"/>
              </a:rPr>
              <a:t>conditions de </a:t>
            </a:r>
            <a:r>
              <a:rPr lang="fr-FR" sz="1000" dirty="0">
                <a:solidFill>
                  <a:schemeClr val="tx1">
                    <a:lumMod val="85000"/>
                    <a:lumOff val="15000"/>
                  </a:schemeClr>
                </a:solidFill>
                <a:latin typeface="Arial"/>
                <a:cs typeface="Arial"/>
              </a:rPr>
              <a:t>mise en œuvre du tutorat dans le </a:t>
            </a:r>
            <a:r>
              <a:rPr lang="fr-FR" sz="1000" dirty="0" smtClean="0">
                <a:solidFill>
                  <a:schemeClr val="tx1">
                    <a:lumMod val="85000"/>
                    <a:lumOff val="15000"/>
                  </a:schemeClr>
                </a:solidFill>
                <a:latin typeface="Arial"/>
                <a:cs typeface="Arial"/>
              </a:rPr>
              <a:t>service et de favoriser la reconnaissance de la fonction tutorale.</a:t>
            </a:r>
          </a:p>
          <a:p>
            <a:pPr marL="171450" indent="-171450" defTabSz="914400">
              <a:buFont typeface="Arial"/>
              <a:buChar char="•"/>
              <a:defRPr/>
            </a:pPr>
            <a:endParaRPr lang="fr-FR" sz="500" dirty="0">
              <a:solidFill>
                <a:schemeClr val="tx1">
                  <a:lumMod val="85000"/>
                  <a:lumOff val="15000"/>
                </a:schemeClr>
              </a:solidFill>
              <a:latin typeface="Arial"/>
              <a:cs typeface="Arial"/>
            </a:endParaRPr>
          </a:p>
          <a:p>
            <a:pPr marL="171450" indent="-171450" defTabSz="914400">
              <a:buFont typeface="Arial"/>
              <a:buChar char="•"/>
              <a:defRPr/>
            </a:pPr>
            <a:r>
              <a:rPr lang="fr-FR" sz="1000" dirty="0" smtClean="0">
                <a:solidFill>
                  <a:schemeClr val="tx1">
                    <a:lumMod val="85000"/>
                    <a:lumOff val="15000"/>
                  </a:schemeClr>
                </a:solidFill>
                <a:latin typeface="Arial"/>
                <a:cs typeface="Arial"/>
              </a:rPr>
              <a:t>Offrir des formations complémentaires aux tuteurs  </a:t>
            </a:r>
            <a:r>
              <a:rPr lang="fr-FR" sz="1000" dirty="0">
                <a:solidFill>
                  <a:schemeClr val="tx1">
                    <a:lumMod val="85000"/>
                    <a:lumOff val="15000"/>
                  </a:schemeClr>
                </a:solidFill>
                <a:latin typeface="Arial"/>
                <a:cs typeface="Arial"/>
              </a:rPr>
              <a:t>(</a:t>
            </a:r>
            <a:r>
              <a:rPr lang="fr-FR" sz="1000" dirty="0" smtClean="0">
                <a:solidFill>
                  <a:schemeClr val="tx1">
                    <a:lumMod val="85000"/>
                    <a:lumOff val="15000"/>
                  </a:schemeClr>
                </a:solidFill>
                <a:latin typeface="Arial"/>
                <a:cs typeface="Arial"/>
              </a:rPr>
              <a:t>optimisation de la gestion du temps, gestion de conflit dans le cadre de l’alternance, communication dans la relation pédagogique…).</a:t>
            </a:r>
          </a:p>
          <a:p>
            <a:pPr lvl="2" defTabSz="914400">
              <a:defRPr/>
            </a:pPr>
            <a:endParaRPr lang="fr-FR" sz="1000" dirty="0" smtClean="0">
              <a:solidFill>
                <a:schemeClr val="tx1">
                  <a:lumMod val="85000"/>
                  <a:lumOff val="15000"/>
                </a:schemeClr>
              </a:solidFill>
              <a:latin typeface="Arial"/>
              <a:cs typeface="Arial"/>
            </a:endParaRPr>
          </a:p>
          <a:p>
            <a:pPr lvl="2" defTabSz="914400">
              <a:defRPr/>
            </a:pPr>
            <a:endParaRPr lang="fr-FR" sz="1000" dirty="0">
              <a:solidFill>
                <a:schemeClr val="tx1">
                  <a:lumMod val="85000"/>
                  <a:lumOff val="15000"/>
                </a:schemeClr>
              </a:solidFill>
              <a:latin typeface="Arial"/>
              <a:cs typeface="Arial"/>
            </a:endParaRPr>
          </a:p>
          <a:p>
            <a:pPr lvl="0" defTabSz="914400">
              <a:defRPr/>
            </a:pPr>
            <a:r>
              <a:rPr lang="fr-FR" sz="1000" b="1" dirty="0" smtClean="0">
                <a:solidFill>
                  <a:schemeClr val="tx1">
                    <a:lumMod val="85000"/>
                    <a:lumOff val="15000"/>
                  </a:schemeClr>
                </a:solidFill>
                <a:latin typeface="Arial"/>
                <a:cs typeface="Arial"/>
              </a:rPr>
              <a:t>Mettre en place des référents tutorat</a:t>
            </a:r>
          </a:p>
          <a:p>
            <a:pPr marL="171450" lvl="0" indent="-171450" defTabSz="914400">
              <a:buFont typeface="Arial"/>
              <a:buChar char="•"/>
              <a:defRPr/>
            </a:pPr>
            <a:endParaRPr lang="fr-FR" sz="1000" b="1" dirty="0" smtClean="0">
              <a:solidFill>
                <a:schemeClr val="tx1">
                  <a:lumMod val="85000"/>
                  <a:lumOff val="15000"/>
                </a:schemeClr>
              </a:solidFill>
              <a:latin typeface="Arial"/>
              <a:cs typeface="Arial"/>
            </a:endParaRPr>
          </a:p>
          <a:p>
            <a:pPr marL="171450" indent="-171450" defTabSz="914400">
              <a:buFont typeface="Arial"/>
              <a:buChar char="•"/>
              <a:defRPr/>
            </a:pPr>
            <a:r>
              <a:rPr lang="fr-FR" sz="1000" dirty="0" smtClean="0">
                <a:solidFill>
                  <a:schemeClr val="tx1">
                    <a:lumMod val="85000"/>
                    <a:lumOff val="15000"/>
                  </a:schemeClr>
                </a:solidFill>
                <a:latin typeface="Arial"/>
                <a:cs typeface="Arial"/>
              </a:rPr>
              <a:t>Mettre en place des référents tutorat (RH, managers…) pour les tuteurs en vue d’échanger </a:t>
            </a:r>
            <a:r>
              <a:rPr lang="fr-FR" sz="1000" dirty="0">
                <a:solidFill>
                  <a:schemeClr val="tx1">
                    <a:lumMod val="85000"/>
                    <a:lumOff val="15000"/>
                  </a:schemeClr>
                </a:solidFill>
                <a:latin typeface="Arial"/>
                <a:cs typeface="Arial"/>
              </a:rPr>
              <a:t>et </a:t>
            </a:r>
            <a:r>
              <a:rPr lang="fr-FR" sz="1000" dirty="0" smtClean="0">
                <a:solidFill>
                  <a:schemeClr val="tx1">
                    <a:lumMod val="85000"/>
                    <a:lumOff val="15000"/>
                  </a:schemeClr>
                </a:solidFill>
                <a:latin typeface="Arial"/>
                <a:cs typeface="Arial"/>
              </a:rPr>
              <a:t>d’obtenir </a:t>
            </a:r>
            <a:r>
              <a:rPr lang="fr-FR" sz="1000" dirty="0">
                <a:solidFill>
                  <a:schemeClr val="tx1">
                    <a:lumMod val="85000"/>
                    <a:lumOff val="15000"/>
                  </a:schemeClr>
                </a:solidFill>
                <a:latin typeface="Arial"/>
                <a:cs typeface="Arial"/>
              </a:rPr>
              <a:t>des conseils sur leur pratique </a:t>
            </a:r>
            <a:r>
              <a:rPr lang="fr-FR" sz="1000" dirty="0" smtClean="0">
                <a:solidFill>
                  <a:schemeClr val="tx1">
                    <a:lumMod val="85000"/>
                    <a:lumOff val="15000"/>
                  </a:schemeClr>
                </a:solidFill>
                <a:latin typeface="Arial"/>
                <a:cs typeface="Arial"/>
              </a:rPr>
              <a:t>tutorale.</a:t>
            </a:r>
          </a:p>
          <a:p>
            <a:pPr defTabSz="914400">
              <a:defRPr/>
            </a:pPr>
            <a:endParaRPr lang="fr-FR" sz="1000" dirty="0" smtClean="0">
              <a:solidFill>
                <a:schemeClr val="tx1">
                  <a:lumMod val="85000"/>
                  <a:lumOff val="15000"/>
                </a:schemeClr>
              </a:solidFill>
              <a:latin typeface="Arial"/>
              <a:cs typeface="Arial"/>
            </a:endParaRPr>
          </a:p>
          <a:p>
            <a:pPr defTabSz="914400">
              <a:defRPr/>
            </a:pPr>
            <a:endParaRPr lang="fr-FR" sz="1000" dirty="0" smtClean="0">
              <a:solidFill>
                <a:schemeClr val="tx1">
                  <a:lumMod val="85000"/>
                  <a:lumOff val="15000"/>
                </a:schemeClr>
              </a:solidFill>
              <a:latin typeface="Arial"/>
              <a:cs typeface="Arial"/>
            </a:endParaRPr>
          </a:p>
          <a:p>
            <a:pPr defTabSz="914400">
              <a:defRPr/>
            </a:pPr>
            <a:r>
              <a:rPr lang="fr-FR" sz="1000" b="1" dirty="0" smtClean="0">
                <a:solidFill>
                  <a:schemeClr val="tx1">
                    <a:lumMod val="85000"/>
                    <a:lumOff val="15000"/>
                  </a:schemeClr>
                </a:solidFill>
                <a:latin typeface="Arial"/>
                <a:cs typeface="Arial"/>
              </a:rPr>
              <a:t>Organiser des séances de retour d’expériences</a:t>
            </a:r>
          </a:p>
          <a:p>
            <a:pPr defTabSz="914400">
              <a:defRPr/>
            </a:pPr>
            <a:endParaRPr lang="fr-FR" sz="1000" b="1" dirty="0" smtClean="0">
              <a:solidFill>
                <a:schemeClr val="tx1">
                  <a:lumMod val="85000"/>
                  <a:lumOff val="15000"/>
                </a:schemeClr>
              </a:solidFill>
              <a:latin typeface="Arial"/>
              <a:cs typeface="Arial"/>
            </a:endParaRPr>
          </a:p>
          <a:p>
            <a:pPr marL="171450" lvl="1" indent="-171450" defTabSz="914400">
              <a:buFont typeface="Arial"/>
              <a:buChar char="•"/>
              <a:defRPr/>
            </a:pPr>
            <a:r>
              <a:rPr lang="fr-FR" sz="1000" dirty="0" smtClean="0">
                <a:solidFill>
                  <a:schemeClr val="tx1">
                    <a:lumMod val="85000"/>
                    <a:lumOff val="15000"/>
                  </a:schemeClr>
                </a:solidFill>
                <a:latin typeface="Arial"/>
                <a:cs typeface="Arial"/>
              </a:rPr>
              <a:t>Organiser tous les six mois des séances de retours d’expérience pour les </a:t>
            </a:r>
            <a:r>
              <a:rPr lang="fr-FR" sz="1000" dirty="0">
                <a:solidFill>
                  <a:schemeClr val="tx1">
                    <a:lumMod val="85000"/>
                    <a:lumOff val="15000"/>
                  </a:schemeClr>
                </a:solidFill>
                <a:latin typeface="Arial"/>
                <a:cs typeface="Arial"/>
              </a:rPr>
              <a:t>tuteurs en présence du </a:t>
            </a:r>
            <a:r>
              <a:rPr lang="fr-FR" sz="1000" dirty="0" smtClean="0">
                <a:solidFill>
                  <a:schemeClr val="tx1">
                    <a:lumMod val="85000"/>
                    <a:lumOff val="15000"/>
                  </a:schemeClr>
                </a:solidFill>
                <a:latin typeface="Arial"/>
                <a:cs typeface="Arial"/>
              </a:rPr>
              <a:t>dirigeant/référent tutorat ou alternance.</a:t>
            </a:r>
          </a:p>
          <a:p>
            <a:pPr marL="171450" lvl="1" indent="-171450" defTabSz="914400">
              <a:buFont typeface="Arial"/>
              <a:buChar char="•"/>
              <a:defRPr/>
            </a:pPr>
            <a:endParaRPr lang="fr-FR" sz="500" dirty="0">
              <a:solidFill>
                <a:schemeClr val="tx1">
                  <a:lumMod val="85000"/>
                  <a:lumOff val="15000"/>
                </a:schemeClr>
              </a:solidFill>
              <a:latin typeface="Arial"/>
              <a:cs typeface="Arial"/>
            </a:endParaRPr>
          </a:p>
          <a:p>
            <a:pPr marL="171450" indent="-171450" defTabSz="914400">
              <a:buFont typeface="Arial"/>
              <a:buChar char="•"/>
              <a:defRPr/>
            </a:pPr>
            <a:r>
              <a:rPr lang="fr-FR" sz="1000" dirty="0" smtClean="0">
                <a:solidFill>
                  <a:schemeClr val="tx1">
                    <a:lumMod val="85000"/>
                    <a:lumOff val="15000"/>
                  </a:schemeClr>
                </a:solidFill>
                <a:latin typeface="Arial"/>
                <a:cs typeface="Arial"/>
              </a:rPr>
              <a:t>Animer des </a:t>
            </a:r>
            <a:r>
              <a:rPr lang="fr-FR" sz="1000" dirty="0">
                <a:solidFill>
                  <a:schemeClr val="tx1">
                    <a:lumMod val="85000"/>
                    <a:lumOff val="15000"/>
                  </a:schemeClr>
                </a:solidFill>
                <a:latin typeface="Arial"/>
                <a:cs typeface="Arial"/>
              </a:rPr>
              <a:t>communautés d’échanges inter-</a:t>
            </a:r>
            <a:r>
              <a:rPr lang="fr-FR" sz="1000" dirty="0" smtClean="0">
                <a:solidFill>
                  <a:schemeClr val="tx1">
                    <a:lumMod val="85000"/>
                    <a:lumOff val="15000"/>
                  </a:schemeClr>
                </a:solidFill>
                <a:latin typeface="Arial"/>
                <a:cs typeface="Arial"/>
              </a:rPr>
              <a:t>entreprises entre les tuteurs.</a:t>
            </a:r>
          </a:p>
          <a:p>
            <a:pPr marL="171450" indent="-171450" defTabSz="914400">
              <a:buFont typeface="Arial"/>
              <a:buChar char="•"/>
              <a:defRPr/>
            </a:pPr>
            <a:endParaRPr lang="fr-FR" sz="500" dirty="0">
              <a:solidFill>
                <a:schemeClr val="tx1">
                  <a:lumMod val="85000"/>
                  <a:lumOff val="15000"/>
                </a:schemeClr>
              </a:solidFill>
              <a:latin typeface="Arial"/>
              <a:cs typeface="Arial"/>
            </a:endParaRPr>
          </a:p>
          <a:p>
            <a:pPr marL="171450" indent="-171450" defTabSz="914400">
              <a:buFont typeface="Arial"/>
              <a:buChar char="•"/>
              <a:defRPr/>
            </a:pPr>
            <a:r>
              <a:rPr lang="fr-FR" sz="1000" dirty="0" smtClean="0">
                <a:solidFill>
                  <a:schemeClr val="tx1">
                    <a:lumMod val="85000"/>
                    <a:lumOff val="15000"/>
                  </a:schemeClr>
                </a:solidFill>
                <a:latin typeface="Arial"/>
                <a:cs typeface="Arial"/>
              </a:rPr>
              <a:t>Animer une </a:t>
            </a:r>
            <a:r>
              <a:rPr lang="fr-FR" sz="1000" dirty="0">
                <a:solidFill>
                  <a:schemeClr val="tx1">
                    <a:lumMod val="85000"/>
                    <a:lumOff val="15000"/>
                  </a:schemeClr>
                </a:solidFill>
                <a:latin typeface="Arial"/>
                <a:cs typeface="Arial"/>
              </a:rPr>
              <a:t>communauté interne « tutorat » sur le réseau social d’entreprise animée par un </a:t>
            </a:r>
            <a:r>
              <a:rPr lang="fr-FR" sz="1000" i="1" dirty="0">
                <a:solidFill>
                  <a:schemeClr val="tx1">
                    <a:lumMod val="85000"/>
                    <a:lumOff val="15000"/>
                  </a:schemeClr>
                </a:solidFill>
                <a:latin typeface="Arial"/>
                <a:cs typeface="Arial"/>
              </a:rPr>
              <a:t>community manager </a:t>
            </a:r>
            <a:r>
              <a:rPr lang="fr-FR" sz="1000" dirty="0">
                <a:solidFill>
                  <a:schemeClr val="tx1">
                    <a:lumMod val="85000"/>
                    <a:lumOff val="15000"/>
                  </a:schemeClr>
                </a:solidFill>
                <a:latin typeface="Arial"/>
                <a:cs typeface="Arial"/>
              </a:rPr>
              <a:t>du Service formation</a:t>
            </a:r>
            <a:r>
              <a:rPr lang="fr-FR" sz="1000" dirty="0" smtClean="0">
                <a:solidFill>
                  <a:schemeClr val="tx1">
                    <a:lumMod val="85000"/>
                    <a:lumOff val="15000"/>
                  </a:schemeClr>
                </a:solidFill>
                <a:latin typeface="Arial"/>
                <a:cs typeface="Arial"/>
              </a:rPr>
              <a:t>.</a:t>
            </a:r>
          </a:p>
          <a:p>
            <a:pPr defTabSz="914400">
              <a:defRPr/>
            </a:pPr>
            <a:endParaRPr lang="fr-FR" sz="1000" dirty="0" smtClean="0">
              <a:solidFill>
                <a:schemeClr val="tx1">
                  <a:lumMod val="85000"/>
                  <a:lumOff val="15000"/>
                </a:schemeClr>
              </a:solidFill>
              <a:latin typeface="Arial"/>
              <a:cs typeface="Arial"/>
            </a:endParaRPr>
          </a:p>
          <a:p>
            <a:pPr lvl="1" defTabSz="914400">
              <a:defRPr/>
            </a:pPr>
            <a:endParaRPr lang="fr-FR" sz="1000" dirty="0" smtClean="0">
              <a:solidFill>
                <a:schemeClr val="tx1">
                  <a:lumMod val="85000"/>
                  <a:lumOff val="15000"/>
                </a:schemeClr>
              </a:solidFill>
              <a:latin typeface="Arial"/>
              <a:cs typeface="Arial"/>
            </a:endParaRPr>
          </a:p>
          <a:p>
            <a:pPr defTabSz="914400">
              <a:defRPr/>
            </a:pPr>
            <a:r>
              <a:rPr lang="fr-FR" sz="1000" b="1" dirty="0" smtClean="0">
                <a:solidFill>
                  <a:schemeClr val="tx1">
                    <a:lumMod val="85000"/>
                    <a:lumOff val="15000"/>
                  </a:schemeClr>
                </a:solidFill>
                <a:latin typeface="Arial"/>
                <a:cs typeface="Arial"/>
              </a:rPr>
              <a:t>Partager des compétences tutorales</a:t>
            </a:r>
          </a:p>
          <a:p>
            <a:pPr marL="171450" indent="-171450" defTabSz="914400">
              <a:buFont typeface="Arial"/>
              <a:buChar char="•"/>
              <a:defRPr/>
            </a:pPr>
            <a:endParaRPr lang="fr-FR" sz="1000" b="1" dirty="0" smtClean="0">
              <a:solidFill>
                <a:schemeClr val="tx1">
                  <a:lumMod val="85000"/>
                  <a:lumOff val="15000"/>
                </a:schemeClr>
              </a:solidFill>
              <a:latin typeface="Arial"/>
              <a:cs typeface="Arial"/>
            </a:endParaRPr>
          </a:p>
          <a:p>
            <a:pPr marL="171450" indent="-171450" defTabSz="914400">
              <a:buFont typeface="Arial"/>
              <a:buChar char="•"/>
              <a:defRPr/>
            </a:pPr>
            <a:r>
              <a:rPr lang="fr-FR" sz="1000" dirty="0" smtClean="0">
                <a:solidFill>
                  <a:schemeClr val="tx1">
                    <a:lumMod val="85000"/>
                    <a:lumOff val="15000"/>
                  </a:schemeClr>
                </a:solidFill>
                <a:latin typeface="Arial"/>
                <a:cs typeface="Arial"/>
              </a:rPr>
              <a:t>Partager </a:t>
            </a:r>
            <a:r>
              <a:rPr lang="fr-FR" sz="1000" dirty="0">
                <a:solidFill>
                  <a:schemeClr val="tx1">
                    <a:lumMod val="85000"/>
                    <a:lumOff val="15000"/>
                  </a:schemeClr>
                </a:solidFill>
                <a:latin typeface="Arial"/>
                <a:cs typeface="Arial"/>
              </a:rPr>
              <a:t>des compétences </a:t>
            </a:r>
            <a:r>
              <a:rPr lang="fr-FR" sz="1000" dirty="0" smtClean="0">
                <a:solidFill>
                  <a:schemeClr val="tx1">
                    <a:lumMod val="85000"/>
                    <a:lumOff val="15000"/>
                  </a:schemeClr>
                </a:solidFill>
                <a:latin typeface="Arial"/>
                <a:cs typeface="Arial"/>
              </a:rPr>
              <a:t>tutorales au </a:t>
            </a:r>
            <a:r>
              <a:rPr lang="fr-FR" sz="1000" dirty="0">
                <a:solidFill>
                  <a:schemeClr val="tx1">
                    <a:lumMod val="85000"/>
                    <a:lumOff val="15000"/>
                  </a:schemeClr>
                </a:solidFill>
                <a:latin typeface="Arial"/>
                <a:cs typeface="Arial"/>
              </a:rPr>
              <a:t>sein d’un </a:t>
            </a:r>
            <a:r>
              <a:rPr lang="fr-FR" sz="1000" dirty="0" smtClean="0">
                <a:solidFill>
                  <a:schemeClr val="tx1">
                    <a:lumMod val="85000"/>
                    <a:lumOff val="15000"/>
                  </a:schemeClr>
                </a:solidFill>
                <a:latin typeface="Arial"/>
                <a:cs typeface="Arial"/>
              </a:rPr>
              <a:t>même groupe.</a:t>
            </a:r>
          </a:p>
          <a:p>
            <a:pPr marL="171450" indent="-171450" defTabSz="914400">
              <a:buFont typeface="Arial"/>
              <a:buChar char="•"/>
              <a:defRPr/>
            </a:pPr>
            <a:endParaRPr lang="fr-FR" sz="500" dirty="0">
              <a:solidFill>
                <a:schemeClr val="tx1">
                  <a:lumMod val="85000"/>
                  <a:lumOff val="15000"/>
                </a:schemeClr>
              </a:solidFill>
              <a:latin typeface="Arial"/>
              <a:cs typeface="Arial"/>
            </a:endParaRPr>
          </a:p>
          <a:p>
            <a:pPr marL="171450" indent="-171450" defTabSz="914400">
              <a:buFont typeface="Arial"/>
              <a:buChar char="•"/>
              <a:defRPr/>
            </a:pPr>
            <a:r>
              <a:rPr lang="fr-FR" sz="1000" dirty="0" smtClean="0">
                <a:solidFill>
                  <a:schemeClr val="tx1">
                    <a:lumMod val="85000"/>
                    <a:lumOff val="15000"/>
                  </a:schemeClr>
                </a:solidFill>
                <a:latin typeface="Arial"/>
                <a:cs typeface="Arial"/>
              </a:rPr>
              <a:t>Mettre </a:t>
            </a:r>
            <a:r>
              <a:rPr lang="fr-FR" sz="1000" dirty="0">
                <a:solidFill>
                  <a:schemeClr val="tx1">
                    <a:lumMod val="85000"/>
                    <a:lumOff val="15000"/>
                  </a:schemeClr>
                </a:solidFill>
                <a:latin typeface="Arial"/>
                <a:cs typeface="Arial"/>
              </a:rPr>
              <a:t>à disposition </a:t>
            </a:r>
            <a:r>
              <a:rPr lang="fr-FR" sz="1000" dirty="0" smtClean="0">
                <a:solidFill>
                  <a:schemeClr val="tx1">
                    <a:lumMod val="85000"/>
                    <a:lumOff val="15000"/>
                  </a:schemeClr>
                </a:solidFill>
                <a:latin typeface="Arial"/>
                <a:cs typeface="Arial"/>
              </a:rPr>
              <a:t>des tuteurs expérimentés </a:t>
            </a:r>
            <a:r>
              <a:rPr lang="fr-FR" sz="1000" dirty="0">
                <a:solidFill>
                  <a:schemeClr val="tx1">
                    <a:lumMod val="85000"/>
                    <a:lumOff val="15000"/>
                  </a:schemeClr>
                </a:solidFill>
                <a:latin typeface="Arial"/>
                <a:cs typeface="Arial"/>
              </a:rPr>
              <a:t>entre entreprises d’un même secteur</a:t>
            </a:r>
            <a:r>
              <a:rPr lang="fr-FR" sz="1000" dirty="0" smtClean="0">
                <a:solidFill>
                  <a:schemeClr val="tx1">
                    <a:lumMod val="85000"/>
                    <a:lumOff val="15000"/>
                  </a:schemeClr>
                </a:solidFill>
                <a:latin typeface="Arial"/>
                <a:cs typeface="Arial"/>
              </a:rPr>
              <a:t>.</a:t>
            </a:r>
          </a:p>
        </p:txBody>
      </p:sp>
      <p:sp>
        <p:nvSpPr>
          <p:cNvPr id="12" name="Rectangle 11"/>
          <p:cNvSpPr/>
          <p:nvPr/>
        </p:nvSpPr>
        <p:spPr>
          <a:xfrm>
            <a:off x="401502" y="2400694"/>
            <a:ext cx="6456498" cy="337184"/>
          </a:xfrm>
          <a:prstGeom prst="rect">
            <a:avLst/>
          </a:prstGeom>
          <a:solidFill>
            <a:schemeClr val="accent5">
              <a:lumMod val="50000"/>
            </a:schemeClr>
          </a:solidFill>
          <a:ln>
            <a:noFill/>
          </a:ln>
        </p:spPr>
        <p:style>
          <a:lnRef idx="1">
            <a:schemeClr val="dk1"/>
          </a:lnRef>
          <a:fillRef idx="3">
            <a:schemeClr val="dk1"/>
          </a:fillRef>
          <a:effectRef idx="2">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fr-FR" sz="1400" dirty="0" smtClean="0">
                <a:latin typeface="Arial"/>
                <a:ea typeface="Arial"/>
                <a:cs typeface="Arial"/>
              </a:rPr>
              <a:t>DÉMARCHES D’ACCOMPAGNEMENT DES TUTEURS</a:t>
            </a:r>
            <a:endParaRPr lang="fr-FR" sz="1400" dirty="0">
              <a:effectLst/>
              <a:latin typeface="Arial"/>
              <a:ea typeface="Arial"/>
              <a:cs typeface="Arial"/>
            </a:endParaRPr>
          </a:p>
        </p:txBody>
      </p:sp>
      <p:sp>
        <p:nvSpPr>
          <p:cNvPr id="9" name="Freeform 6"/>
          <p:cNvSpPr>
            <a:spLocks/>
          </p:cNvSpPr>
          <p:nvPr/>
        </p:nvSpPr>
        <p:spPr bwMode="auto">
          <a:xfrm>
            <a:off x="0" y="8788400"/>
            <a:ext cx="1549400" cy="330200"/>
          </a:xfrm>
          <a:custGeom>
            <a:avLst/>
            <a:gdLst>
              <a:gd name="T0" fmla="*/ 0 w 3040"/>
              <a:gd name="T1" fmla="+- 0 16838 16121"/>
              <a:gd name="T2" fmla="*/ 16838 h 717"/>
              <a:gd name="T3" fmla="*/ 3040 w 3040"/>
              <a:gd name="T4" fmla="+- 0 16838 16121"/>
              <a:gd name="T5" fmla="*/ 16838 h 717"/>
              <a:gd name="T6" fmla="*/ 3040 w 3040"/>
              <a:gd name="T7" fmla="+- 0 16121 16121"/>
              <a:gd name="T8" fmla="*/ 16121 h 717"/>
              <a:gd name="T9" fmla="*/ 0 w 3040"/>
              <a:gd name="T10" fmla="+- 0 16121 16121"/>
              <a:gd name="T11" fmla="*/ 16121 h 717"/>
              <a:gd name="T12" fmla="*/ 0 w 3040"/>
              <a:gd name="T13" fmla="+- 0 16838 16121"/>
              <a:gd name="T14" fmla="*/ 16838 h 717"/>
            </a:gdLst>
            <a:ahLst/>
            <a:cxnLst>
              <a:cxn ang="0">
                <a:pos x="T0" y="T2"/>
              </a:cxn>
              <a:cxn ang="0">
                <a:pos x="T3" y="T5"/>
              </a:cxn>
              <a:cxn ang="0">
                <a:pos x="T6" y="T8"/>
              </a:cxn>
              <a:cxn ang="0">
                <a:pos x="T9" y="T11"/>
              </a:cxn>
              <a:cxn ang="0">
                <a:pos x="T12" y="T14"/>
              </a:cxn>
            </a:cxnLst>
            <a:rect l="0" t="0" r="r" b="b"/>
            <a:pathLst>
              <a:path w="3040" h="717">
                <a:moveTo>
                  <a:pt x="0" y="717"/>
                </a:moveTo>
                <a:lnTo>
                  <a:pt x="3040" y="717"/>
                </a:lnTo>
                <a:lnTo>
                  <a:pt x="3040" y="0"/>
                </a:lnTo>
                <a:lnTo>
                  <a:pt x="0" y="0"/>
                </a:lnTo>
                <a:lnTo>
                  <a:pt x="0" y="717"/>
                </a:lnTo>
              </a:path>
            </a:pathLst>
          </a:custGeom>
          <a:solidFill>
            <a:srgbClr val="C8D200"/>
          </a:solidFill>
          <a:ln>
            <a:noFill/>
          </a:ln>
        </p:spPr>
        <p:txBody>
          <a:bodyPr rot="0" vert="horz" wrap="square" lIns="91440" tIns="45720" rIns="91440" bIns="45720" anchor="ctr" anchorCtr="0" upright="1">
            <a:noAutofit/>
          </a:bodyPr>
          <a:lstStyle/>
          <a:p>
            <a:pPr algn="ctr">
              <a:lnSpc>
                <a:spcPct val="115000"/>
              </a:lnSpc>
              <a:spcAft>
                <a:spcPts val="1000"/>
              </a:spcAft>
            </a:pPr>
            <a:r>
              <a:rPr lang="fr-FR" sz="900" smtClean="0">
                <a:solidFill>
                  <a:srgbClr val="FFFFFF"/>
                </a:solidFill>
                <a:effectLst/>
                <a:latin typeface="Arial"/>
                <a:ea typeface="Arial"/>
                <a:cs typeface="Times New Roman"/>
              </a:rPr>
              <a:t>Mise à jour 10/06/15 </a:t>
            </a:r>
            <a:endParaRPr lang="fr-FR" sz="900">
              <a:effectLst/>
              <a:latin typeface="Arial"/>
              <a:ea typeface="Arial"/>
              <a:cs typeface="Times New Roman"/>
            </a:endParaRPr>
          </a:p>
        </p:txBody>
      </p:sp>
      <p:sp>
        <p:nvSpPr>
          <p:cNvPr id="11" name="ZoneTexte 10"/>
          <p:cNvSpPr txBox="1"/>
          <p:nvPr/>
        </p:nvSpPr>
        <p:spPr>
          <a:xfrm>
            <a:off x="0" y="863600"/>
            <a:ext cx="1084185" cy="307777"/>
          </a:xfrm>
          <a:prstGeom prst="rect">
            <a:avLst/>
          </a:prstGeom>
          <a:solidFill>
            <a:schemeClr val="bg1"/>
          </a:solidFill>
        </p:spPr>
        <p:txBody>
          <a:bodyPr wrap="square" rtlCol="0">
            <a:spAutoFit/>
          </a:bodyPr>
          <a:lstStyle/>
          <a:p>
            <a:pPr>
              <a:spcAft>
                <a:spcPts val="600"/>
              </a:spcAft>
            </a:pPr>
            <a:r>
              <a:rPr lang="fr-FR" sz="1400" b="1" dirty="0">
                <a:solidFill>
                  <a:srgbClr val="E03972"/>
                </a:solidFill>
                <a:latin typeface="Arial "/>
                <a:ea typeface="Arial"/>
                <a:cs typeface="Arial "/>
              </a:rPr>
              <a:t>Fiche n</a:t>
            </a:r>
            <a:r>
              <a:rPr lang="fr-FR" sz="1400" b="1">
                <a:solidFill>
                  <a:srgbClr val="E03972"/>
                </a:solidFill>
                <a:latin typeface="Arial "/>
                <a:ea typeface="Arial"/>
                <a:cs typeface="Arial "/>
              </a:rPr>
              <a:t>° </a:t>
            </a:r>
            <a:r>
              <a:rPr lang="fr-FR" sz="1400" b="1" smtClean="0">
                <a:solidFill>
                  <a:srgbClr val="E03972"/>
                </a:solidFill>
                <a:latin typeface="Arial "/>
                <a:ea typeface="Arial"/>
                <a:cs typeface="Arial "/>
              </a:rPr>
              <a:t>4</a:t>
            </a:r>
            <a:endParaRPr lang="fr-FR" sz="1400" b="1" dirty="0">
              <a:solidFill>
                <a:srgbClr val="E03972"/>
              </a:solidFill>
              <a:latin typeface="Arial "/>
              <a:ea typeface="Arial"/>
              <a:cs typeface="Arial "/>
            </a:endParaRPr>
          </a:p>
        </p:txBody>
      </p:sp>
    </p:spTree>
    <p:extLst>
      <p:ext uri="{BB962C8B-B14F-4D97-AF65-F5344CB8AC3E}">
        <p14:creationId xmlns:p14="http://schemas.microsoft.com/office/powerpoint/2010/main" val="3476258134"/>
      </p:ext>
    </p:extLst>
  </p:cSld>
  <p:clrMapOvr>
    <a:masterClrMapping/>
  </p:clrMapOvr>
</p:sld>
</file>

<file path=ppt/theme/theme1.xml><?xml version="1.0" encoding="utf-8"?>
<a:theme xmlns:a="http://schemas.openxmlformats.org/drawingml/2006/main" name="Thème par défaut">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Thème par défaut.thmx</Template>
  <TotalTime>21271</TotalTime>
  <Words>209</Words>
  <Application>Microsoft Office PowerPoint</Application>
  <PresentationFormat>Affichage à l'écran (4:3)</PresentationFormat>
  <Paragraphs>36</Paragraphs>
  <Slides>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vt:i4>
      </vt:variant>
    </vt:vector>
  </HeadingPairs>
  <TitlesOfParts>
    <vt:vector size="7" baseType="lpstr">
      <vt:lpstr>Arial</vt:lpstr>
      <vt:lpstr>Arial </vt:lpstr>
      <vt:lpstr>Calibri</vt:lpstr>
      <vt:lpstr>Frutiger LT Std 45 Light</vt:lpstr>
      <vt:lpstr>Times New Roman</vt:lpstr>
      <vt:lpstr>Thème par défaut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Laurence</dc:creator>
  <cp:lastModifiedBy>Tania Lanclume</cp:lastModifiedBy>
  <cp:revision>145</cp:revision>
  <cp:lastPrinted>2014-12-01T08:23:09Z</cp:lastPrinted>
  <dcterms:created xsi:type="dcterms:W3CDTF">2014-05-20T12:42:35Z</dcterms:created>
  <dcterms:modified xsi:type="dcterms:W3CDTF">2015-06-11T16:28:33Z</dcterms:modified>
</cp:coreProperties>
</file>