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7" r:id="rId3"/>
    <p:sldId id="265" r:id="rId4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73C78"/>
    <a:srgbClr val="464648"/>
    <a:srgbClr val="B8B7B2"/>
    <a:srgbClr val="46302A"/>
    <a:srgbClr val="7B6F5E"/>
    <a:srgbClr val="9F3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604" autoAdjust="0"/>
  </p:normalViewPr>
  <p:slideViewPr>
    <p:cSldViewPr snapToGrid="0" snapToObjects="1">
      <p:cViewPr varScale="1">
        <p:scale>
          <a:sx n="85" d="100"/>
          <a:sy n="85" d="100"/>
        </p:scale>
        <p:origin x="289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9A0E7-8E6B-CF4D-A5DD-1C12988CDF6D}" type="datetimeFigureOut">
              <a:rPr lang="fr-FR" smtClean="0"/>
              <a:t>11/06/2015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3B34-49CE-6A43-A716-EE3E230B6D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59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9A0E7-8E6B-CF4D-A5DD-1C12988CDF6D}" type="datetimeFigureOut">
              <a:rPr lang="fr-FR" smtClean="0"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A3B34-49CE-6A43-A716-EE3E230B6D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36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Frutiger LT Std 45 Light"/>
          <a:ea typeface="+mj-ea"/>
          <a:cs typeface="Frutiger LT Std 45 Ligh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Frutiger LT Std 45 Light"/>
          <a:ea typeface="+mn-ea"/>
          <a:cs typeface="Frutiger LT Std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533"/>
            <a:ext cx="384830" cy="8045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  <p:sp>
        <p:nvSpPr>
          <p:cNvPr id="22" name="Zone de texte 141"/>
          <p:cNvSpPr txBox="1"/>
          <p:nvPr/>
        </p:nvSpPr>
        <p:spPr>
          <a:xfrm>
            <a:off x="1124136" y="224796"/>
            <a:ext cx="5691863" cy="480738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 smtClean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Management/fonction RH : quel rôle ?</a:t>
            </a:r>
          </a:p>
          <a:p>
            <a:pPr algn="ctr">
              <a:spcAft>
                <a:spcPts val="1000"/>
              </a:spcAft>
            </a:pPr>
            <a:r>
              <a:rPr lang="fr-FR" sz="900" i="1" dirty="0" smtClean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À destination des dirigeants </a:t>
            </a:r>
            <a:r>
              <a:rPr lang="fr-FR" sz="900" i="1" dirty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d’entreprise, fonction RH et </a:t>
            </a:r>
            <a:r>
              <a:rPr lang="fr-FR" sz="900" i="1" dirty="0" smtClean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managers</a:t>
            </a:r>
            <a:endParaRPr lang="fr-FR" sz="900" i="1" dirty="0">
              <a:solidFill>
                <a:srgbClr val="E03972"/>
              </a:solidFill>
              <a:latin typeface="Arial "/>
              <a:ea typeface="Arial"/>
              <a:cs typeface="Arial 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19600" y="3176198"/>
            <a:ext cx="5296399" cy="93871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4625" lvl="2" indent="-174625" defTabSz="914400">
              <a:spcBef>
                <a:spcPts val="300"/>
              </a:spcBef>
              <a:spcAft>
                <a:spcPts val="300"/>
              </a:spcAft>
              <a:buFont typeface="Wingdings" charset="2"/>
              <a:buChar char="q"/>
              <a:defRPr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Identifier les salariés susceptibles d’être intégrés au vivier de tuteurs.</a:t>
            </a:r>
          </a:p>
          <a:p>
            <a:pPr marL="171450" lvl="2" indent="-171450" defTabSz="914400">
              <a:spcBef>
                <a:spcPts val="300"/>
              </a:spcBef>
              <a:spcAft>
                <a:spcPts val="300"/>
              </a:spcAft>
              <a:buFont typeface="Wingdings" charset="2"/>
              <a:buChar char="q"/>
              <a:defRPr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Organiser le départ en formation du salarié tuteur s’il s’agit de sa première expérience de tutorat ou s’il a suivi la formation depuis plus de 5 ans.</a:t>
            </a:r>
          </a:p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Vérifier la logistique pour un accueil réussi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de l’alternant (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mise à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disposition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d'un poste de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travail, carte professionnelle…).</a:t>
            </a: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4830" y="2270053"/>
            <a:ext cx="6453866" cy="28481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effectLst/>
                <a:latin typeface="Arial"/>
                <a:ea typeface="Arial"/>
                <a:cs typeface="Arial"/>
              </a:rPr>
              <a:t>MANAGEMENT : LISTE DES </a:t>
            </a:r>
            <a:r>
              <a:rPr lang="fr-FR" sz="1400" dirty="0">
                <a:latin typeface="Arial"/>
                <a:ea typeface="Arial"/>
                <a:cs typeface="Arial"/>
              </a:rPr>
              <a:t>É</a:t>
            </a:r>
            <a:r>
              <a:rPr lang="fr-FR" sz="1400" dirty="0" smtClean="0">
                <a:effectLst/>
                <a:latin typeface="Arial"/>
                <a:ea typeface="Arial"/>
                <a:cs typeface="Arial"/>
              </a:rPr>
              <a:t>TAPES CLÉS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019" y="4587305"/>
            <a:ext cx="5287600" cy="1154162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marL="171450" lvl="2" indent="-171450">
              <a:spcBef>
                <a:spcPts val="300"/>
              </a:spcBef>
              <a:spcAft>
                <a:spcPts val="300"/>
              </a:spcAft>
              <a:buFont typeface="Wingdings" charset="2"/>
              <a:buChar char="q"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  <a:sym typeface="Wingdings"/>
              </a:rPr>
              <a:t>É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laborer et/ou transmettre la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fiche de mission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au tuteur.</a:t>
            </a: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174625" lvl="2" indent="-174625">
              <a:spcBef>
                <a:spcPts val="300"/>
              </a:spcBef>
              <a:spcAft>
                <a:spcPts val="300"/>
              </a:spcAft>
              <a:buFont typeface="Wingdings" charset="2"/>
              <a:buChar char="q"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Accueillir l’alternant au sein de l’équipe et présenter le rôle que vous aurez dans le suivi du contrat (articulation avec le tuteur).</a:t>
            </a:r>
          </a:p>
          <a:p>
            <a:pPr marL="174625" lvl="2" indent="-174625">
              <a:spcBef>
                <a:spcPts val="300"/>
              </a:spcBef>
              <a:spcAft>
                <a:spcPts val="300"/>
              </a:spcAft>
              <a:buFont typeface="Wingdings" charset="2"/>
              <a:buChar char="q"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Clarifier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les rôles des membres de l’équipe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dans l’accompagnement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de l’alternant et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les modalités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d’échange avec le tuteur référent.</a:t>
            </a:r>
          </a:p>
          <a:p>
            <a:pPr marL="171450" indent="-171450">
              <a:spcBef>
                <a:spcPts val="300"/>
              </a:spcBef>
              <a:buFont typeface="Wingdings" charset="2"/>
              <a:buChar char="q"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Intégrer la fonction tutorale dans les missions et les objectifs annuels du salarié.</a:t>
            </a: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44019" y="6273058"/>
            <a:ext cx="5287600" cy="800219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marL="174625" lvl="2" indent="-174625" defTabSz="914400">
              <a:spcBef>
                <a:spcPts val="300"/>
              </a:spcBef>
              <a:spcAft>
                <a:spcPts val="300"/>
              </a:spcAft>
              <a:buFont typeface="Wingdings" charset="2"/>
              <a:buChar char="q"/>
              <a:defRPr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Organiser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l'activité de l’alternant avec les autres collaborateurs de l’équipe si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son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suivi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s’effectue à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plusieurs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(continuité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du suivi). </a:t>
            </a:r>
          </a:p>
          <a:p>
            <a:pPr marL="171450" lvl="2" indent="-171450">
              <a:spcBef>
                <a:spcPts val="300"/>
              </a:spcBef>
              <a:spcAft>
                <a:spcPts val="300"/>
              </a:spcAft>
              <a:buFont typeface="Wingdings" charset="2"/>
              <a:buChar char="q"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Savoir répondre aux questions du tuteur sur la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gestion d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 l’alternant.</a:t>
            </a:r>
            <a:endParaRPr lang="fr-FR" sz="900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174625" lvl="2" indent="-174625">
              <a:spcBef>
                <a:spcPts val="300"/>
              </a:spcBef>
              <a:spcAft>
                <a:spcPts val="300"/>
              </a:spcAft>
              <a:buFont typeface="Wingdings" charset="2"/>
              <a:buChar char="q"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Organiser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le retour d’expérience.</a:t>
            </a: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44019" y="7897731"/>
            <a:ext cx="5287600" cy="446276"/>
          </a:xfrm>
          <a:prstGeom prst="rect">
            <a:avLst/>
          </a:prstGeom>
          <a:ln>
            <a:solidFill>
              <a:srgbClr val="FFFFFF"/>
            </a:solidFill>
          </a:ln>
        </p:spPr>
        <p:txBody>
          <a:bodyPr wrap="square">
            <a:spAutoFit/>
          </a:bodyPr>
          <a:lstStyle/>
          <a:p>
            <a:pPr marL="171450" lvl="2" indent="-171450" defTabSz="914400">
              <a:spcBef>
                <a:spcPts val="300"/>
              </a:spcBef>
              <a:spcAft>
                <a:spcPts val="300"/>
              </a:spcAft>
              <a:buFont typeface="Wingdings" charset="2"/>
              <a:buChar char="q"/>
              <a:defRPr/>
            </a:pPr>
            <a:r>
              <a:rPr lang="fr-FR" sz="900" dirty="0" smtClean="0">
                <a:solidFill>
                  <a:srgbClr val="262626"/>
                </a:solidFill>
                <a:latin typeface="Arial"/>
                <a:cs typeface="Arial"/>
              </a:rPr>
              <a:t>Évaluer la qualité du tutorat puis définir sa reconduction ou non.</a:t>
            </a:r>
          </a:p>
          <a:p>
            <a:pPr marL="171450" lvl="2" indent="-171450">
              <a:spcBef>
                <a:spcPts val="300"/>
              </a:spcBef>
              <a:buFont typeface="Wingdings" charset="2"/>
              <a:buChar char="q"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Valoriser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l’exercice tutoral lors de l’entretien annuel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d’évaluation du tuteur.</a:t>
            </a: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8" name="Signalisation droite 27"/>
          <p:cNvSpPr/>
          <p:nvPr/>
        </p:nvSpPr>
        <p:spPr>
          <a:xfrm rot="5400000">
            <a:off x="549734" y="4563585"/>
            <a:ext cx="764891" cy="943698"/>
          </a:xfrm>
          <a:prstGeom prst="homePlate">
            <a:avLst/>
          </a:prstGeom>
          <a:solidFill>
            <a:srgbClr val="46464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900" dirty="0" smtClean="0">
                <a:latin typeface="Arial"/>
                <a:cs typeface="Arial"/>
              </a:rPr>
              <a:t>À l’arrivée de l’alternant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29" name="Signalisation droite 28"/>
          <p:cNvSpPr/>
          <p:nvPr/>
        </p:nvSpPr>
        <p:spPr>
          <a:xfrm rot="5400000">
            <a:off x="505524" y="6309173"/>
            <a:ext cx="884550" cy="943698"/>
          </a:xfrm>
          <a:prstGeom prst="homePlate">
            <a:avLst/>
          </a:prstGeom>
          <a:solidFill>
            <a:srgbClr val="46464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900" dirty="0" smtClean="0">
                <a:latin typeface="Arial"/>
                <a:cs typeface="Arial"/>
              </a:rPr>
              <a:t>Pendant la réalisation du contrat en alternance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028" y="7832046"/>
            <a:ext cx="942001" cy="613067"/>
          </a:xfrm>
          <a:prstGeom prst="rect">
            <a:avLst/>
          </a:prstGeom>
          <a:solidFill>
            <a:srgbClr val="21596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latin typeface="Arial"/>
                <a:cs typeface="Arial"/>
              </a:rPr>
              <a:t>À la fin du contrat de l’alternant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24" name="Signalisation droite 23"/>
          <p:cNvSpPr/>
          <p:nvPr/>
        </p:nvSpPr>
        <p:spPr>
          <a:xfrm rot="5400000">
            <a:off x="551431" y="3086795"/>
            <a:ext cx="764891" cy="943698"/>
          </a:xfrm>
          <a:prstGeom prst="homePlate">
            <a:avLst/>
          </a:prstGeom>
          <a:solidFill>
            <a:srgbClr val="464648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900" dirty="0" smtClean="0">
                <a:latin typeface="Arial"/>
                <a:cs typeface="Arial"/>
              </a:rPr>
              <a:t>Avant l’arrivée de l’alternant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70144" y="1012954"/>
            <a:ext cx="646855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SOMMAIRE DE LA FICHE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Management : liste des étapes clés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Fonction RH : liste des étapes clés</a:t>
            </a:r>
          </a:p>
          <a:p>
            <a:pPr algn="ctr"/>
            <a:endParaRPr lang="fr-FR" sz="900" b="1" dirty="0">
              <a:solidFill>
                <a:srgbClr val="215968"/>
              </a:solidFill>
              <a:latin typeface="Arial"/>
              <a:cs typeface="Arial"/>
            </a:endParaRP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OUTIL</a:t>
            </a:r>
          </a:p>
          <a:p>
            <a:pPr algn="ctr"/>
            <a:r>
              <a:rPr lang="fr-FR" sz="900" b="1" dirty="0" smtClean="0">
                <a:solidFill>
                  <a:srgbClr val="215968"/>
                </a:solidFill>
                <a:latin typeface="Arial"/>
                <a:cs typeface="Arial"/>
              </a:rPr>
              <a:t>Modèle de lettre de mission de tuteur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2" y="0"/>
            <a:ext cx="1084184" cy="705533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0" y="863600"/>
            <a:ext cx="10841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1400" b="1" dirty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Fiche n° </a:t>
            </a:r>
            <a:r>
              <a:rPr lang="fr-FR" sz="1400" b="1" dirty="0" smtClean="0">
                <a:solidFill>
                  <a:srgbClr val="E03972"/>
                </a:solidFill>
                <a:latin typeface="Arial "/>
                <a:ea typeface="Arial"/>
                <a:cs typeface="Arial "/>
              </a:rPr>
              <a:t>3</a:t>
            </a:r>
            <a:endParaRPr lang="fr-FR" sz="1400" b="1" dirty="0">
              <a:solidFill>
                <a:srgbClr val="E03972"/>
              </a:solidFill>
              <a:latin typeface="Arial "/>
              <a:ea typeface="Arial"/>
              <a:cs typeface="Arial "/>
            </a:endParaRPr>
          </a:p>
        </p:txBody>
      </p:sp>
      <p:sp>
        <p:nvSpPr>
          <p:cNvPr id="23" name="Freeform 6"/>
          <p:cNvSpPr>
            <a:spLocks/>
          </p:cNvSpPr>
          <p:nvPr/>
        </p:nvSpPr>
        <p:spPr bwMode="auto">
          <a:xfrm>
            <a:off x="0" y="8788400"/>
            <a:ext cx="1549400" cy="330200"/>
          </a:xfrm>
          <a:custGeom>
            <a:avLst/>
            <a:gdLst>
              <a:gd name="T0" fmla="*/ 0 w 3040"/>
              <a:gd name="T1" fmla="+- 0 16838 16121"/>
              <a:gd name="T2" fmla="*/ 16838 h 717"/>
              <a:gd name="T3" fmla="*/ 3040 w 3040"/>
              <a:gd name="T4" fmla="+- 0 16838 16121"/>
              <a:gd name="T5" fmla="*/ 16838 h 717"/>
              <a:gd name="T6" fmla="*/ 3040 w 3040"/>
              <a:gd name="T7" fmla="+- 0 16121 16121"/>
              <a:gd name="T8" fmla="*/ 16121 h 717"/>
              <a:gd name="T9" fmla="*/ 0 w 3040"/>
              <a:gd name="T10" fmla="+- 0 16121 16121"/>
              <a:gd name="T11" fmla="*/ 16121 h 717"/>
              <a:gd name="T12" fmla="*/ 0 w 3040"/>
              <a:gd name="T13" fmla="+- 0 16838 16121"/>
              <a:gd name="T14" fmla="*/ 16838 h 717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40" h="717">
                <a:moveTo>
                  <a:pt x="0" y="717"/>
                </a:moveTo>
                <a:lnTo>
                  <a:pt x="3040" y="717"/>
                </a:lnTo>
                <a:lnTo>
                  <a:pt x="3040" y="0"/>
                </a:lnTo>
                <a:lnTo>
                  <a:pt x="0" y="0"/>
                </a:lnTo>
                <a:lnTo>
                  <a:pt x="0" y="717"/>
                </a:lnTo>
              </a:path>
            </a:pathLst>
          </a:custGeom>
          <a:solidFill>
            <a:srgbClr val="C8D200"/>
          </a:solidFill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smtClean="0">
                <a:solidFill>
                  <a:srgbClr val="FFFFFF"/>
                </a:solidFill>
                <a:effectLst/>
                <a:latin typeface="Arial"/>
                <a:ea typeface="Arial"/>
                <a:cs typeface="Times New Roman"/>
              </a:rPr>
              <a:t>Mise à jour 10/06/15 </a:t>
            </a:r>
            <a:endParaRPr lang="fr-FR" sz="900">
              <a:effectLst/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37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84830" cy="87511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551096" y="944193"/>
            <a:ext cx="5287600" cy="40780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En concertation avec la Direction, 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intégrer le tutorat dans les politiques RH.</a:t>
            </a:r>
          </a:p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En concertation avec la Direction et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les encadrants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recenser les métiers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et les entités pouvant 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recourir à l’alternance.</a:t>
            </a:r>
          </a:p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Formaliser les outils de suivi de l’alternant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à remettre aux tuteurs, et aux RRH lorsque l’entreprise possède des activités décentralisées.</a:t>
            </a:r>
          </a:p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Organiser une campagne de valorisation du tutorat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au sein de l’entreprise (affichage, organisation d’un forum des tuteurs…).</a:t>
            </a:r>
          </a:p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Constituer un vivier de tuteurs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:</a:t>
            </a:r>
          </a:p>
          <a:p>
            <a:pPr marL="628650" lvl="3" indent="-171450" defTabSz="914400">
              <a:spcBef>
                <a:spcPts val="300"/>
              </a:spcBef>
              <a:buFont typeface="Wingdings" charset="2"/>
              <a:buChar char="§"/>
              <a:defRPr/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i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dentification des tuteurs potentiels par le biais de l’encadrant de proximité, de la manifestation directe du salarié à devenir tuteur, du repérage lors d’un forum des tuteurs…</a:t>
            </a:r>
          </a:p>
          <a:p>
            <a:pPr marL="628650" lvl="3" indent="-171450" defTabSz="914400">
              <a:spcBef>
                <a:spcPts val="300"/>
              </a:spcBef>
              <a:buFont typeface="Wingdings" charset="2"/>
              <a:buChar char="§"/>
              <a:defRPr/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v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érification des critères administratifs (années d’expérience, niveau de qualification, volontariat).</a:t>
            </a:r>
          </a:p>
          <a:p>
            <a:pPr marL="628650" lvl="3" indent="-171450" defTabSz="914400">
              <a:spcBef>
                <a:spcPts val="300"/>
              </a:spcBef>
              <a:buFont typeface="Wingdings" charset="2"/>
              <a:buChar char="§"/>
              <a:defRPr/>
            </a:pP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sélection des tuteurs sur la base des critères de choix de l’entreprise (expérience, pédagogie, capacité à déléguer, sens relationnel, goût pour son métier, sens de l’écoute, patience…).</a:t>
            </a:r>
          </a:p>
          <a:p>
            <a:pPr marL="171450" indent="-171450">
              <a:spcBef>
                <a:spcPts val="300"/>
              </a:spcBef>
              <a:buFont typeface="Wingdings" charset="2"/>
              <a:buChar char="q"/>
            </a:pP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rganiser les actions tutorales avec les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RRH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(articulation DRH/RRH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)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dans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les entreprises ayant des activités décentralisées(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modes de communication, informations à remonter, présentation des outils de suivi mis à disposition…).</a:t>
            </a:r>
          </a:p>
          <a:p>
            <a:pPr marL="171450" indent="-171450">
              <a:spcBef>
                <a:spcPts val="300"/>
              </a:spcBef>
              <a:buFont typeface="Wingdings" charset="2"/>
              <a:buChar char="q"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Planifier une formation de tuteur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pour les salariés exerçant la fonction tutorale pour la première fois ou ayant suivi la formation depuis plus de 5 ans.</a:t>
            </a:r>
          </a:p>
          <a:p>
            <a:pPr marL="171450" indent="-171450">
              <a:spcBef>
                <a:spcPts val="300"/>
              </a:spcBef>
              <a:buFont typeface="Wingdings" charset="2"/>
              <a:buChar char="q"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Rencontrer les tuteurs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(individuellement ou collectivement) pour évoquer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les enjeux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et les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engagements de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l’entreprise en matière d’alternance et de tutorat, les missions du tuteur, les attentes à l’endroit du tuteur (remontée d’informations…), les outils mis à leur disposition, et pour les remercier de leur implication.</a:t>
            </a: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4830" y="472135"/>
            <a:ext cx="6453866" cy="284817"/>
          </a:xfrm>
          <a:prstGeom prst="rect">
            <a:avLst/>
          </a:prstGeom>
          <a:solidFill>
            <a:srgbClr val="215968"/>
          </a:solidFill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effectLst/>
                <a:latin typeface="Arial"/>
                <a:ea typeface="Arial"/>
                <a:cs typeface="Arial"/>
              </a:rPr>
              <a:t>FONCTION </a:t>
            </a:r>
            <a:r>
              <a:rPr lang="fr-FR" sz="1400" dirty="0">
                <a:latin typeface="Arial"/>
                <a:ea typeface="Arial"/>
                <a:cs typeface="Arial"/>
              </a:rPr>
              <a:t>RH </a:t>
            </a:r>
            <a:r>
              <a:rPr lang="fr-FR" sz="1400" dirty="0" smtClean="0">
                <a:latin typeface="Arial"/>
                <a:ea typeface="Arial"/>
                <a:cs typeface="Arial"/>
              </a:rPr>
              <a:t>: LISTE </a:t>
            </a:r>
            <a:r>
              <a:rPr lang="fr-FR" sz="1400" dirty="0">
                <a:latin typeface="Arial"/>
                <a:ea typeface="Arial"/>
                <a:cs typeface="Arial"/>
              </a:rPr>
              <a:t>DES É</a:t>
            </a:r>
            <a:r>
              <a:rPr lang="fr-FR" sz="1400" dirty="0" smtClean="0">
                <a:latin typeface="Arial"/>
                <a:ea typeface="Arial"/>
                <a:cs typeface="Arial"/>
              </a:rPr>
              <a:t>TAPES CLÉS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49400" y="5200105"/>
            <a:ext cx="5287600" cy="11772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Signer la convention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d’engagement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entre le N+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1,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le tuteur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l’entreprise, l’école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/organisme de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formation et l’alternant.</a:t>
            </a: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Faire signer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la lettre de mission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au tuteur.</a:t>
            </a:r>
          </a:p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Accueillir l’alternant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, lui remettre le livret d’accueil et compléter les formalités administratives.</a:t>
            </a:r>
          </a:p>
          <a:p>
            <a:pPr marL="171450" lvl="2" indent="-171450">
              <a:spcBef>
                <a:spcPts val="300"/>
              </a:spcBef>
              <a:buFont typeface="Wingdings" charset="2"/>
              <a:buChar char="q"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Organiser le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parcours de développement des compétences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de l’alternant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au sein de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l’entreprise si l’occupation de plusieurs postes est nécessaire pour acquérir l’ensemble des compétences cibles.</a:t>
            </a: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49400" y="6678048"/>
            <a:ext cx="5287600" cy="6848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lvl="2" indent="-171450" defTabSz="914400"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Rencontrer le tuteur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en cas de difficulté majeure dans le déroulement du contrat de l’alternant ou de besoin de formations complémentaires pour l’alternant.</a:t>
            </a:r>
          </a:p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Organiser et animer des séances de retour d’expériences avec les tuteurs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(sur une fréquence trimestrielle ou semestrielle).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51096" y="7820620"/>
            <a:ext cx="5287600" cy="68480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lvl="2" indent="-171450" defTabSz="914400"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rgbClr val="262626"/>
                </a:solidFill>
                <a:latin typeface="Arial"/>
                <a:cs typeface="Arial"/>
              </a:rPr>
              <a:t>Évaluer la qualité de l’accompagnement tutoral </a:t>
            </a:r>
            <a:r>
              <a:rPr lang="fr-FR" sz="900" dirty="0" smtClean="0">
                <a:solidFill>
                  <a:srgbClr val="262626"/>
                </a:solidFill>
                <a:latin typeface="Arial"/>
                <a:cs typeface="Arial"/>
              </a:rPr>
              <a:t>de chaque tuteur afin de définir leur reconduction ou non.</a:t>
            </a:r>
          </a:p>
          <a:p>
            <a:pPr marL="171450" lvl="2" indent="-171450" defTabSz="914400">
              <a:spcBef>
                <a:spcPts val="300"/>
              </a:spcBef>
              <a:buFont typeface="Wingdings" charset="2"/>
              <a:buChar char="q"/>
              <a:defRPr/>
            </a:pPr>
            <a:r>
              <a:rPr lang="fr-FR" sz="900" b="1" dirty="0" smtClean="0">
                <a:solidFill>
                  <a:srgbClr val="262626"/>
                </a:solidFill>
                <a:latin typeface="Arial"/>
                <a:cs typeface="Arial"/>
              </a:rPr>
              <a:t>Appliquer les modes de reconnaissance de l’activité tutorale </a:t>
            </a:r>
            <a:r>
              <a:rPr lang="fr-FR" sz="900" dirty="0" smtClean="0">
                <a:solidFill>
                  <a:srgbClr val="262626"/>
                </a:solidFill>
                <a:latin typeface="Arial"/>
                <a:cs typeface="Arial"/>
              </a:rPr>
              <a:t>définie par l’entreprise (organisation d’une fête des tuteurs…).</a:t>
            </a:r>
            <a:endParaRPr lang="fr-FR" sz="900" dirty="0">
              <a:solidFill>
                <a:srgbClr val="262626"/>
              </a:solidFill>
              <a:latin typeface="Arial"/>
              <a:cs typeface="Arial"/>
            </a:endParaRPr>
          </a:p>
        </p:txBody>
      </p:sp>
      <p:sp>
        <p:nvSpPr>
          <p:cNvPr id="31" name="Signalisation droite 30"/>
          <p:cNvSpPr/>
          <p:nvPr/>
        </p:nvSpPr>
        <p:spPr>
          <a:xfrm rot="5400000">
            <a:off x="551432" y="854790"/>
            <a:ext cx="764891" cy="943698"/>
          </a:xfrm>
          <a:prstGeom prst="homePlate">
            <a:avLst/>
          </a:prstGeom>
          <a:solidFill>
            <a:srgbClr val="464648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900" dirty="0">
                <a:latin typeface="Arial"/>
                <a:cs typeface="Arial"/>
              </a:rPr>
              <a:t>Avant l’arrivée de l’alternant</a:t>
            </a:r>
          </a:p>
        </p:txBody>
      </p:sp>
      <p:sp>
        <p:nvSpPr>
          <p:cNvPr id="32" name="Signalisation droite 31"/>
          <p:cNvSpPr/>
          <p:nvPr/>
        </p:nvSpPr>
        <p:spPr>
          <a:xfrm rot="5400000">
            <a:off x="551431" y="5132598"/>
            <a:ext cx="764891" cy="943698"/>
          </a:xfrm>
          <a:prstGeom prst="homePlate">
            <a:avLst/>
          </a:prstGeom>
          <a:solidFill>
            <a:srgbClr val="464648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900" dirty="0" smtClean="0">
                <a:latin typeface="Arial"/>
                <a:cs typeface="Arial"/>
              </a:rPr>
              <a:t>À l’arrivée de l’alternant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33" name="Signalisation droite 32"/>
          <p:cNvSpPr/>
          <p:nvPr/>
        </p:nvSpPr>
        <p:spPr>
          <a:xfrm rot="5400000">
            <a:off x="489905" y="6648474"/>
            <a:ext cx="884550" cy="943698"/>
          </a:xfrm>
          <a:prstGeom prst="homePlate">
            <a:avLst/>
          </a:prstGeom>
          <a:solidFill>
            <a:srgbClr val="464648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900" dirty="0" smtClean="0">
                <a:latin typeface="Arial"/>
                <a:cs typeface="Arial"/>
              </a:rPr>
              <a:t>Pendant la réalisation du contrat en alternance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8633" y="7875360"/>
            <a:ext cx="942001" cy="613067"/>
          </a:xfrm>
          <a:prstGeom prst="rect">
            <a:avLst/>
          </a:prstGeom>
          <a:solidFill>
            <a:srgbClr val="215968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latin typeface="Arial"/>
                <a:cs typeface="Arial"/>
              </a:rPr>
              <a:t>À la fin du contrat de l’alternant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13" name="Freeform 6"/>
          <p:cNvSpPr>
            <a:spLocks/>
          </p:cNvSpPr>
          <p:nvPr/>
        </p:nvSpPr>
        <p:spPr bwMode="auto">
          <a:xfrm>
            <a:off x="0" y="8788400"/>
            <a:ext cx="1549400" cy="330200"/>
          </a:xfrm>
          <a:custGeom>
            <a:avLst/>
            <a:gdLst>
              <a:gd name="T0" fmla="*/ 0 w 3040"/>
              <a:gd name="T1" fmla="+- 0 16838 16121"/>
              <a:gd name="T2" fmla="*/ 16838 h 717"/>
              <a:gd name="T3" fmla="*/ 3040 w 3040"/>
              <a:gd name="T4" fmla="+- 0 16838 16121"/>
              <a:gd name="T5" fmla="*/ 16838 h 717"/>
              <a:gd name="T6" fmla="*/ 3040 w 3040"/>
              <a:gd name="T7" fmla="+- 0 16121 16121"/>
              <a:gd name="T8" fmla="*/ 16121 h 717"/>
              <a:gd name="T9" fmla="*/ 0 w 3040"/>
              <a:gd name="T10" fmla="+- 0 16121 16121"/>
              <a:gd name="T11" fmla="*/ 16121 h 717"/>
              <a:gd name="T12" fmla="*/ 0 w 3040"/>
              <a:gd name="T13" fmla="+- 0 16838 16121"/>
              <a:gd name="T14" fmla="*/ 16838 h 717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40" h="717">
                <a:moveTo>
                  <a:pt x="0" y="717"/>
                </a:moveTo>
                <a:lnTo>
                  <a:pt x="3040" y="717"/>
                </a:lnTo>
                <a:lnTo>
                  <a:pt x="3040" y="0"/>
                </a:lnTo>
                <a:lnTo>
                  <a:pt x="0" y="0"/>
                </a:lnTo>
                <a:lnTo>
                  <a:pt x="0" y="717"/>
                </a:lnTo>
              </a:path>
            </a:pathLst>
          </a:custGeom>
          <a:solidFill>
            <a:srgbClr val="C8D200"/>
          </a:solidFill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smtClean="0">
                <a:solidFill>
                  <a:srgbClr val="FFFFFF"/>
                </a:solidFill>
                <a:effectLst/>
                <a:latin typeface="Arial"/>
                <a:ea typeface="Arial"/>
                <a:cs typeface="Times New Roman"/>
              </a:rPr>
              <a:t>Mise à jour 10/06/15 </a:t>
            </a:r>
            <a:endParaRPr lang="fr-FR" sz="900">
              <a:effectLst/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625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84830" cy="878840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384830" y="593038"/>
            <a:ext cx="6453867" cy="284817"/>
          </a:xfrm>
          <a:prstGeom prst="rect">
            <a:avLst/>
          </a:prstGeom>
          <a:solidFill>
            <a:srgbClr val="215968"/>
          </a:solidFill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400" dirty="0" smtClean="0">
                <a:latin typeface="Arial"/>
                <a:ea typeface="Arial"/>
                <a:cs typeface="Arial"/>
              </a:rPr>
              <a:t>OUTIL : MODÈLE DE LETTRE DE MISSION POUR LE TUTEUR</a:t>
            </a:r>
            <a:endParaRPr lang="fr-FR" sz="1400" dirty="0">
              <a:effectLst/>
              <a:latin typeface="Arial"/>
              <a:ea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7526" y="1358846"/>
            <a:ext cx="5794047" cy="7232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Madame/Monsieur,</a:t>
            </a:r>
          </a:p>
          <a:p>
            <a:pPr marL="0" lvl="2"/>
            <a:endParaRPr lang="fr-FR" sz="900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0" lvl="2"/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Vous avez accepté d’accompagner Madame/Monsieur ………….… (</a:t>
            </a:r>
            <a:r>
              <a:rPr lang="fr-FR" sz="9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nom de l’alternant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) à compter du ……… (</a:t>
            </a:r>
            <a:r>
              <a:rPr lang="fr-FR" sz="9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date de début du contrat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) dans le cadre de sa formation en alternance visant le diplôme/certificat ………………… (</a:t>
            </a:r>
            <a:r>
              <a:rPr lang="fr-FR" sz="9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intitulé du diplôme/certificat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) et nous vous en remercions.</a:t>
            </a:r>
          </a:p>
          <a:p>
            <a:pPr marL="0" lvl="2"/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0" lvl="2"/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Votre fonction de tuteur prend effet le (</a:t>
            </a:r>
            <a:r>
              <a:rPr lang="fr-FR" sz="9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date d’arrivée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) et s’achèvera à la fin du contrat (</a:t>
            </a:r>
            <a:r>
              <a:rPr lang="fr-FR" sz="9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date de fin de contrat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). </a:t>
            </a:r>
          </a:p>
          <a:p>
            <a:pPr marL="0" lvl="2"/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0" lvl="2"/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Cet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accompagnement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implique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également l’école/organisme de formation de l’alternant, votre manager et la personne responsable des ressources humaines au sein de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l’entreprise.</a:t>
            </a:r>
          </a:p>
          <a:p>
            <a:pPr marL="0" lvl="2"/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0" lvl="2"/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Dans ce cadre, vos missions principales seront de :</a:t>
            </a:r>
            <a:endParaRPr lang="fr-FR" sz="900" b="1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171450" lvl="2" indent="-171450">
              <a:spcBef>
                <a:spcPts val="600"/>
              </a:spcBef>
              <a:buFont typeface="Arial"/>
              <a:buChar char="•"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Accueillir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(</a:t>
            </a:r>
            <a:r>
              <a:rPr lang="fr-FR" sz="9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nom de l’alternant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) en lui présentant son environnement de travail, l’équipe, ses missions et en lui remettant toute la documentation utile.</a:t>
            </a:r>
          </a:p>
          <a:p>
            <a:pPr marL="171450" indent="-171450">
              <a:spcBef>
                <a:spcPts val="600"/>
              </a:spcBef>
              <a:buFont typeface="Arial"/>
              <a:buChar char="•"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Transmettre vos savoirs et compétences de votre métier </a:t>
            </a:r>
            <a:r>
              <a:rPr lang="fr-FR" sz="900" dirty="0">
                <a:latin typeface="Arial"/>
                <a:cs typeface="Arial"/>
              </a:rPr>
              <a:t>ainsi que les valeurs </a:t>
            </a:r>
            <a:r>
              <a:rPr lang="fr-FR" sz="900" dirty="0" smtClean="0">
                <a:latin typeface="Arial"/>
                <a:cs typeface="Arial"/>
              </a:rPr>
              <a:t>du métier et de notre entreprise.</a:t>
            </a:r>
          </a:p>
          <a:p>
            <a:pPr marL="171450" indent="-171450">
              <a:spcBef>
                <a:spcPts val="600"/>
              </a:spcBef>
              <a:buFont typeface="Arial"/>
              <a:buChar char="•"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Organiser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son parcours de 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progression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en cohérence avec le référentiel de sa formation et sa fiche de poste, </a:t>
            </a:r>
            <a:r>
              <a:rPr lang="fr-FR" sz="900" dirty="0" smtClean="0">
                <a:latin typeface="Arial"/>
                <a:cs typeface="Arial"/>
              </a:rPr>
              <a:t>et l’ajuster </a:t>
            </a:r>
            <a:r>
              <a:rPr lang="fr-FR" sz="900" dirty="0">
                <a:latin typeface="Arial"/>
                <a:cs typeface="Arial"/>
              </a:rPr>
              <a:t>en cours de </a:t>
            </a:r>
            <a:r>
              <a:rPr lang="fr-FR" sz="900" dirty="0" smtClean="0">
                <a:latin typeface="Arial"/>
                <a:cs typeface="Arial"/>
              </a:rPr>
              <a:t>contrat, au </a:t>
            </a:r>
            <a:r>
              <a:rPr lang="fr-FR" sz="900" dirty="0">
                <a:latin typeface="Arial"/>
                <a:cs typeface="Arial"/>
              </a:rPr>
              <a:t>besoin.</a:t>
            </a:r>
          </a:p>
          <a:p>
            <a:pPr marL="171450" lvl="0" indent="-171450">
              <a:spcBef>
                <a:spcPts val="600"/>
              </a:spcBef>
              <a:buFont typeface="Arial"/>
              <a:buChar char="•"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Planifier et assurer des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entretiens de 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suivi réguliers avec l’alternant.</a:t>
            </a:r>
            <a:endParaRPr lang="fr-FR" sz="900" b="1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171450" indent="-171450">
              <a:spcBef>
                <a:spcPts val="600"/>
              </a:spcBef>
              <a:buFont typeface="Arial"/>
              <a:buChar char="•"/>
            </a:pP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É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valuer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ses apprentissages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et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900" dirty="0">
                <a:latin typeface="Arial"/>
                <a:cs typeface="Arial"/>
              </a:rPr>
              <a:t>s</a:t>
            </a:r>
            <a:r>
              <a:rPr lang="fr-FR" sz="900" dirty="0" smtClean="0">
                <a:latin typeface="Arial"/>
                <a:cs typeface="Arial"/>
              </a:rPr>
              <a:t>uivre leur acquisition en lien avec </a:t>
            </a:r>
            <a:r>
              <a:rPr lang="fr-FR" sz="900" dirty="0">
                <a:latin typeface="Arial"/>
                <a:cs typeface="Arial"/>
              </a:rPr>
              <a:t>l’école/organisme de </a:t>
            </a:r>
            <a:r>
              <a:rPr lang="fr-FR" sz="900" dirty="0" smtClean="0">
                <a:latin typeface="Arial"/>
                <a:cs typeface="Arial"/>
              </a:rPr>
              <a:t>formation.</a:t>
            </a:r>
          </a:p>
          <a:p>
            <a:pPr marL="171450" indent="-171450">
              <a:spcBef>
                <a:spcPts val="600"/>
              </a:spcBef>
              <a:buFont typeface="Arial"/>
              <a:buChar char="•"/>
            </a:pPr>
            <a:r>
              <a:rPr lang="fr-FR" sz="900" b="1" dirty="0" smtClean="0">
                <a:latin typeface="Arial"/>
                <a:cs typeface="Arial"/>
              </a:rPr>
              <a:t>Veiller </a:t>
            </a:r>
            <a:r>
              <a:rPr lang="fr-FR" sz="900" b="1" dirty="0">
                <a:latin typeface="Arial"/>
                <a:cs typeface="Arial"/>
              </a:rPr>
              <a:t>au respect du règlement et de l'emploi du temps </a:t>
            </a:r>
            <a:r>
              <a:rPr lang="fr-FR" sz="900" b="1" dirty="0" smtClean="0">
                <a:latin typeface="Arial"/>
                <a:cs typeface="Arial"/>
              </a:rPr>
              <a:t>par l’alternant</a:t>
            </a:r>
            <a:r>
              <a:rPr lang="fr-FR" sz="900" b="1" dirty="0">
                <a:latin typeface="Arial"/>
                <a:cs typeface="Arial"/>
              </a:rPr>
              <a:t>.</a:t>
            </a:r>
            <a:endParaRPr lang="fr-FR" sz="900" b="1" dirty="0" smtClean="0">
              <a:latin typeface="Arial"/>
              <a:cs typeface="Arial"/>
            </a:endParaRPr>
          </a:p>
          <a:p>
            <a:pPr marL="171450" indent="-171450">
              <a:spcBef>
                <a:spcPts val="600"/>
              </a:spcBef>
              <a:buFont typeface="Arial"/>
              <a:buChar char="•"/>
            </a:pPr>
            <a:r>
              <a:rPr lang="fr-FR" sz="900" b="1" dirty="0" smtClean="0">
                <a:latin typeface="Arial"/>
                <a:cs typeface="Arial"/>
              </a:rPr>
              <a:t>Informer toutes les parties concernées des difficultés </a:t>
            </a:r>
            <a:r>
              <a:rPr lang="fr-FR" sz="900" dirty="0" smtClean="0">
                <a:latin typeface="Arial"/>
                <a:cs typeface="Arial"/>
              </a:rPr>
              <a:t>éventuellement rencontrées dans le déroulement du tutorat.</a:t>
            </a:r>
          </a:p>
          <a:p>
            <a:pPr marL="171450" indent="-171450">
              <a:spcBef>
                <a:spcPts val="600"/>
              </a:spcBef>
              <a:buFont typeface="Arial"/>
              <a:buChar char="•"/>
            </a:pP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Préparer les points de rendez-vous avec l’école/organisme de formation et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participer à l’ensemble des bilans 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prévus 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par l’entreprise et </a:t>
            </a:r>
            <a:r>
              <a:rPr lang="fr-FR" sz="900" dirty="0">
                <a:latin typeface="Arial"/>
                <a:cs typeface="Arial"/>
              </a:rPr>
              <a:t>l’école/organisme de </a:t>
            </a:r>
            <a:r>
              <a:rPr lang="fr-FR" sz="900" dirty="0" smtClean="0">
                <a:latin typeface="Arial"/>
                <a:cs typeface="Arial"/>
              </a:rPr>
              <a:t>formation (bilan de suivi, bilan de fin de contrat, point régulier avec l’encadrant de l’alternant le cas échéant…).</a:t>
            </a:r>
          </a:p>
          <a:p>
            <a:pPr marL="0" lvl="2"/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0" lvl="2"/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Afin de bénéficier des meilleures conditions pour mener cet </a:t>
            </a:r>
            <a:r>
              <a:rPr lang="fr-FR" sz="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accompagnement, </a:t>
            </a:r>
            <a:r>
              <a:rPr lang="fr-FR" sz="9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l’entreprise vous propose de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(</a:t>
            </a:r>
            <a:r>
              <a:rPr lang="fr-FR" sz="9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dispositions prises ou proposées par l’entreprise</a:t>
            </a:r>
            <a:r>
              <a:rPr lang="fr-FR" sz="9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).</a:t>
            </a:r>
            <a:endParaRPr lang="fr-FR" sz="900" i="1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171450" lvl="2" indent="-171450">
              <a:buFont typeface="Arial"/>
              <a:buChar char="•"/>
            </a:pP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171450" lvl="2" indent="-171450">
              <a:buFont typeface="Arial"/>
              <a:buChar char="•"/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Participer à </a:t>
            </a:r>
            <a:r>
              <a:rPr lang="fr-FR" sz="900" dirty="0">
                <a:latin typeface="Arial"/>
                <a:cs typeface="Arial"/>
              </a:rPr>
              <a:t>une formation de tuteur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s’il s’agit de votre première expérience ou si vous vous êtes formé il y a plus de 5</a:t>
            </a:r>
            <a:r>
              <a:rPr lang="fr-FR" sz="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ans. </a:t>
            </a:r>
          </a:p>
          <a:p>
            <a:pPr marL="171450" lvl="2" indent="-171450">
              <a:buFont typeface="Arial"/>
              <a:buChar char="•"/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Participer à </a:t>
            </a:r>
            <a:r>
              <a:rPr lang="fr-FR" sz="900" dirty="0">
                <a:latin typeface="Arial"/>
                <a:cs typeface="Arial"/>
              </a:rPr>
              <a:t>des séances de retour d’expériences avec d’autres </a:t>
            </a:r>
            <a:r>
              <a:rPr lang="fr-FR" sz="900" dirty="0" smtClean="0">
                <a:latin typeface="Arial"/>
                <a:cs typeface="Arial"/>
              </a:rPr>
              <a:t>tuteurs.</a:t>
            </a:r>
            <a:endParaRPr lang="fr-FR" sz="900" dirty="0">
              <a:latin typeface="Arial"/>
              <a:cs typeface="Arial"/>
            </a:endParaRPr>
          </a:p>
          <a:p>
            <a:pPr marL="171450" lvl="2" indent="-171450">
              <a:buFont typeface="Arial"/>
              <a:buChar char="•"/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……………..</a:t>
            </a:r>
          </a:p>
          <a:p>
            <a:pPr marL="171450" lvl="2" indent="-171450">
              <a:buFont typeface="Arial"/>
              <a:buChar char="•"/>
            </a:pPr>
            <a:r>
              <a:rPr lang="fr-FR" sz="9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……………..</a:t>
            </a:r>
          </a:p>
          <a:p>
            <a:pPr algn="just"/>
            <a:endParaRPr lang="fr-FR" sz="900" dirty="0">
              <a:latin typeface="Arial"/>
              <a:cs typeface="Arial"/>
            </a:endParaRPr>
          </a:p>
          <a:p>
            <a:pPr algn="just"/>
            <a:r>
              <a:rPr lang="fr-FR" sz="900" dirty="0">
                <a:latin typeface="Arial"/>
                <a:cs typeface="Arial"/>
              </a:rPr>
              <a:t>Nous vous remercions d’avoir accepté cette mission et vous souhaitons une expérience riche et épanouissante.</a:t>
            </a:r>
          </a:p>
          <a:p>
            <a:pPr algn="just"/>
            <a:endParaRPr lang="fr-FR" sz="900" dirty="0">
              <a:latin typeface="Arial"/>
              <a:cs typeface="Arial"/>
            </a:endParaRPr>
          </a:p>
          <a:p>
            <a:pPr algn="just"/>
            <a:endParaRPr lang="fr-FR" sz="900" dirty="0">
              <a:latin typeface="Arial"/>
              <a:cs typeface="Arial"/>
            </a:endParaRPr>
          </a:p>
          <a:p>
            <a:pPr algn="just"/>
            <a:r>
              <a:rPr lang="fr-FR" sz="900" dirty="0">
                <a:latin typeface="Arial"/>
                <a:cs typeface="Arial"/>
              </a:rPr>
              <a:t>Fait à …………………… Le …………………..</a:t>
            </a:r>
          </a:p>
          <a:p>
            <a:pPr algn="just"/>
            <a:endParaRPr lang="fr-FR" sz="900" dirty="0">
              <a:latin typeface="Arial"/>
              <a:cs typeface="Arial"/>
            </a:endParaRPr>
          </a:p>
          <a:p>
            <a:pPr algn="just"/>
            <a:r>
              <a:rPr lang="fr-FR" sz="900" b="1" dirty="0">
                <a:latin typeface="Arial"/>
                <a:cs typeface="Arial"/>
              </a:rPr>
              <a:t>Signature		</a:t>
            </a:r>
            <a:r>
              <a:rPr lang="fr-FR" sz="900" b="1" dirty="0" smtClean="0">
                <a:latin typeface="Arial"/>
                <a:cs typeface="Arial"/>
              </a:rPr>
              <a:t>			</a:t>
            </a:r>
            <a:r>
              <a:rPr lang="fr-FR" sz="900" b="1" dirty="0">
                <a:latin typeface="Arial"/>
                <a:cs typeface="Arial"/>
              </a:rPr>
              <a:t>	Signature 			</a:t>
            </a:r>
          </a:p>
          <a:p>
            <a:pPr algn="just"/>
            <a:r>
              <a:rPr lang="fr-FR" sz="900" b="1" dirty="0">
                <a:latin typeface="Arial"/>
                <a:cs typeface="Arial"/>
              </a:rPr>
              <a:t>de l’entreprise</a:t>
            </a:r>
            <a:r>
              <a:rPr lang="fr-FR" sz="900" dirty="0">
                <a:latin typeface="Arial"/>
                <a:cs typeface="Arial"/>
              </a:rPr>
              <a:t>		</a:t>
            </a:r>
            <a:r>
              <a:rPr lang="fr-FR" sz="900" dirty="0" smtClean="0">
                <a:latin typeface="Arial"/>
                <a:cs typeface="Arial"/>
              </a:rPr>
              <a:t>			</a:t>
            </a:r>
            <a:r>
              <a:rPr lang="fr-FR" sz="900" dirty="0">
                <a:latin typeface="Arial"/>
                <a:cs typeface="Arial"/>
              </a:rPr>
              <a:t>	</a:t>
            </a:r>
            <a:r>
              <a:rPr lang="fr-FR" sz="900" b="1" dirty="0">
                <a:latin typeface="Arial"/>
                <a:cs typeface="Arial"/>
              </a:rPr>
              <a:t>du </a:t>
            </a:r>
            <a:r>
              <a:rPr lang="fr-FR" sz="900" b="1" dirty="0" smtClean="0">
                <a:latin typeface="Arial"/>
                <a:cs typeface="Arial"/>
              </a:rPr>
              <a:t>tuteur</a:t>
            </a:r>
            <a:r>
              <a:rPr lang="fr-FR" sz="900" b="1" dirty="0">
                <a:latin typeface="Arial"/>
                <a:cs typeface="Arial"/>
              </a:rPr>
              <a:t>			</a:t>
            </a:r>
          </a:p>
          <a:p>
            <a:pPr>
              <a:spcBef>
                <a:spcPts val="600"/>
              </a:spcBef>
            </a:pPr>
            <a:endParaRPr lang="fr-FR" sz="900" dirty="0" smtClean="0"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endParaRPr lang="fr-FR" sz="900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4590" y="1040024"/>
            <a:ext cx="6043689" cy="7488172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0" y="8788400"/>
            <a:ext cx="1549400" cy="330200"/>
          </a:xfrm>
          <a:custGeom>
            <a:avLst/>
            <a:gdLst>
              <a:gd name="T0" fmla="*/ 0 w 3040"/>
              <a:gd name="T1" fmla="+- 0 16838 16121"/>
              <a:gd name="T2" fmla="*/ 16838 h 717"/>
              <a:gd name="T3" fmla="*/ 3040 w 3040"/>
              <a:gd name="T4" fmla="+- 0 16838 16121"/>
              <a:gd name="T5" fmla="*/ 16838 h 717"/>
              <a:gd name="T6" fmla="*/ 3040 w 3040"/>
              <a:gd name="T7" fmla="+- 0 16121 16121"/>
              <a:gd name="T8" fmla="*/ 16121 h 717"/>
              <a:gd name="T9" fmla="*/ 0 w 3040"/>
              <a:gd name="T10" fmla="+- 0 16121 16121"/>
              <a:gd name="T11" fmla="*/ 16121 h 717"/>
              <a:gd name="T12" fmla="*/ 0 w 3040"/>
              <a:gd name="T13" fmla="+- 0 16838 16121"/>
              <a:gd name="T14" fmla="*/ 16838 h 717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40" h="717">
                <a:moveTo>
                  <a:pt x="0" y="717"/>
                </a:moveTo>
                <a:lnTo>
                  <a:pt x="3040" y="717"/>
                </a:lnTo>
                <a:lnTo>
                  <a:pt x="3040" y="0"/>
                </a:lnTo>
                <a:lnTo>
                  <a:pt x="0" y="0"/>
                </a:lnTo>
                <a:lnTo>
                  <a:pt x="0" y="717"/>
                </a:lnTo>
              </a:path>
            </a:pathLst>
          </a:custGeom>
          <a:solidFill>
            <a:srgbClr val="C8D200"/>
          </a:solidFill>
          <a:ln>
            <a:noFill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900" smtClean="0">
                <a:solidFill>
                  <a:srgbClr val="FFFFFF"/>
                </a:solidFill>
                <a:effectLst/>
                <a:latin typeface="Arial"/>
                <a:ea typeface="Arial"/>
                <a:cs typeface="Times New Roman"/>
              </a:rPr>
              <a:t>Mise à jour 10/06/15 </a:t>
            </a:r>
            <a:endParaRPr lang="fr-FR" sz="900">
              <a:effectLst/>
              <a:latin typeface="Arial"/>
              <a:ea typeface="Arial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6564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par défau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31472</TotalTime>
  <Words>1097</Words>
  <Application>Microsoft Office PowerPoint</Application>
  <PresentationFormat>Affichage à l'écran (4:3)</PresentationFormat>
  <Paragraphs>86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Arial </vt:lpstr>
      <vt:lpstr>Calibri</vt:lpstr>
      <vt:lpstr>Frutiger LT Std 45 Light</vt:lpstr>
      <vt:lpstr>Times New Roman</vt:lpstr>
      <vt:lpstr>Wingdings</vt:lpstr>
      <vt:lpstr>Thème par défaut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</dc:creator>
  <cp:lastModifiedBy>Tania Lanclume</cp:lastModifiedBy>
  <cp:revision>170</cp:revision>
  <cp:lastPrinted>2014-12-01T08:23:09Z</cp:lastPrinted>
  <dcterms:created xsi:type="dcterms:W3CDTF">2014-05-20T12:42:35Z</dcterms:created>
  <dcterms:modified xsi:type="dcterms:W3CDTF">2015-06-11T15:13:25Z</dcterms:modified>
</cp:coreProperties>
</file>